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4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2"/>
  </p:notesMasterIdLst>
  <p:handoutMasterIdLst>
    <p:handoutMasterId r:id="rId63"/>
  </p:handoutMasterIdLst>
  <p:sldIdLst>
    <p:sldId id="256" r:id="rId2"/>
    <p:sldId id="264" r:id="rId3"/>
    <p:sldId id="265" r:id="rId4"/>
    <p:sldId id="268" r:id="rId5"/>
    <p:sldId id="267" r:id="rId6"/>
    <p:sldId id="269" r:id="rId7"/>
    <p:sldId id="270" r:id="rId8"/>
    <p:sldId id="271" r:id="rId9"/>
    <p:sldId id="281" r:id="rId10"/>
    <p:sldId id="274" r:id="rId11"/>
    <p:sldId id="273" r:id="rId12"/>
    <p:sldId id="275" r:id="rId13"/>
    <p:sldId id="276" r:id="rId14"/>
    <p:sldId id="277" r:id="rId15"/>
    <p:sldId id="279" r:id="rId16"/>
    <p:sldId id="325" r:id="rId17"/>
    <p:sldId id="285" r:id="rId18"/>
    <p:sldId id="283" r:id="rId19"/>
    <p:sldId id="280" r:id="rId20"/>
    <p:sldId id="278" r:id="rId21"/>
    <p:sldId id="286" r:id="rId22"/>
    <p:sldId id="284" r:id="rId23"/>
    <p:sldId id="303" r:id="rId24"/>
    <p:sldId id="287" r:id="rId25"/>
    <p:sldId id="304" r:id="rId26"/>
    <p:sldId id="305" r:id="rId27"/>
    <p:sldId id="306" r:id="rId28"/>
    <p:sldId id="288" r:id="rId29"/>
    <p:sldId id="289" r:id="rId30"/>
    <p:sldId id="290" r:id="rId31"/>
    <p:sldId id="291" r:id="rId32"/>
    <p:sldId id="292" r:id="rId33"/>
    <p:sldId id="293" r:id="rId34"/>
    <p:sldId id="307" r:id="rId35"/>
    <p:sldId id="308" r:id="rId36"/>
    <p:sldId id="310" r:id="rId37"/>
    <p:sldId id="309" r:id="rId38"/>
    <p:sldId id="311" r:id="rId39"/>
    <p:sldId id="294" r:id="rId40"/>
    <p:sldId id="295" r:id="rId41"/>
    <p:sldId id="296" r:id="rId42"/>
    <p:sldId id="298" r:id="rId43"/>
    <p:sldId id="299" r:id="rId44"/>
    <p:sldId id="312" r:id="rId45"/>
    <p:sldId id="313" r:id="rId46"/>
    <p:sldId id="314" r:id="rId47"/>
    <p:sldId id="315" r:id="rId48"/>
    <p:sldId id="316" r:id="rId49"/>
    <p:sldId id="318" r:id="rId50"/>
    <p:sldId id="320" r:id="rId51"/>
    <p:sldId id="319" r:id="rId52"/>
    <p:sldId id="321" r:id="rId53"/>
    <p:sldId id="322" r:id="rId54"/>
    <p:sldId id="323" r:id="rId55"/>
    <p:sldId id="324" r:id="rId56"/>
    <p:sldId id="326" r:id="rId57"/>
    <p:sldId id="328" r:id="rId58"/>
    <p:sldId id="329" r:id="rId59"/>
    <p:sldId id="330" r:id="rId60"/>
    <p:sldId id="331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6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163A1-41E8-4A95-8273-A58265146E48}" type="datetimeFigureOut">
              <a:rPr lang="en-US" smtClean="0"/>
              <a:t>24-Feb-16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292BC-060E-4E1F-AFBB-8F9C7D94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73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202D5-A4E4-4D5C-84D9-822FDB1D4132}" type="datetimeFigureOut">
              <a:rPr lang="en-US" smtClean="0"/>
              <a:t>24-Feb-16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1BB4F-181E-4AEF-9075-F369861CD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957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1BB4F-181E-4AEF-9075-F369861CD3F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05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1BB4F-181E-4AEF-9075-F369861CD3F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71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8B3099D-2B7E-4483-A2B9-182D84F72B7F}" type="slidenum">
              <a:rPr lang="en-US" altLang="en-US" smtClean="0"/>
              <a:pPr eaLnBrk="1" hangingPunct="1"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Au02: from CSE401 Sp02 notes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8B3099D-2B7E-4483-A2B9-182D84F72B7F}" type="slidenum">
              <a:rPr lang="en-US" altLang="en-US" smtClean="0"/>
              <a:pPr eaLnBrk="1" hangingPunct="1"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Au02: from CSE401 Sp02 notes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8C7373A-5A8F-425B-91BD-EA9AD09649FA}" type="datetime1">
              <a:rPr lang="en-US" smtClean="0"/>
              <a:t>24-Feb-16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© 2002-08 Hal Perkins &amp; UW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17498-8036-4E16-8273-A4E75C085854}" type="datetime1">
              <a:rPr lang="en-US" smtClean="0"/>
              <a:t>24-Feb-16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2002-08 Hal Perkins &amp; UW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5DF1-FD26-4FD9-B947-6035ADD7BBB6}" type="datetime1">
              <a:rPr lang="en-US" smtClean="0"/>
              <a:t>24-Feb-16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2002-08 Hal Perkins &amp; UW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F98B3-BC27-4D7B-9149-74993A8F3E48}" type="datetime1">
              <a:rPr lang="en-US" altLang="en-US" smtClean="0"/>
              <a:t>24-Feb-16</a:t>
            </a:fld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2002-08 Hal Perkins &amp; UW CSE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B-</a:t>
            </a:r>
            <a:fld id="{526E2F0D-19A5-479C-9970-84DF8A9063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898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402F-245A-4A04-8FD1-8120F08F01DD}" type="datetime1">
              <a:rPr lang="en-US" smtClean="0"/>
              <a:t>24-Feb-16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2002-08 Hal Perkins &amp; UW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B264-1C9B-4E23-AB5E-9396FF73A411}" type="datetime1">
              <a:rPr lang="en-US" smtClean="0"/>
              <a:t>24-Feb-16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2002-08 Hal Perkins &amp; UW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F441-7227-42D4-8340-6786E6A4111C}" type="datetime1">
              <a:rPr lang="en-US" smtClean="0"/>
              <a:t>24-Feb-16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2002-08 Hal Perkins &amp; UW CSE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7BCC-1C6D-47DD-A421-F4087A97AC77}" type="datetime1">
              <a:rPr lang="en-US" smtClean="0"/>
              <a:t>24-Feb-16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2002-08 Hal Perkins &amp; UW CSE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9FF1-81B3-4A50-B199-69EBE838041D}" type="datetime1">
              <a:rPr lang="en-US" smtClean="0"/>
              <a:t>24-Feb-16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2002-08 Hal Perkins &amp; UW CSE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6607-EF70-400C-948F-5A24893DA077}" type="datetime1">
              <a:rPr lang="en-US" smtClean="0"/>
              <a:t>24-Feb-16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2002-08 Hal Perkins &amp; UW CSE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7DB3-E6FF-4E12-AF8A-00A755733509}" type="datetime1">
              <a:rPr lang="en-US" smtClean="0"/>
              <a:t>24-Feb-16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nl-NL" smtClean="0"/>
              <a:t>© 2002-08 Hal Perkins &amp; UW CSE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D0B5-B5D5-4DD3-814D-EFDC1B7ABE1A}" type="datetime1">
              <a:rPr lang="en-US" smtClean="0"/>
              <a:t>24-Feb-16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nl-NL" smtClean="0"/>
              <a:t>© 2002-08 Hal Perkins &amp; UW CSE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BCA6442-E33E-4A2B-81BE-8D5532C1E389}" type="datetime1">
              <a:rPr lang="en-US" smtClean="0"/>
              <a:t>24-Feb-16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© 2002-08 Hal Perkins &amp; UW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tags" Target="../tags/tag31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tags" Target="../tags/tag30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tags" Target="../tags/tag29.xml"/><Relationship Id="rId5" Type="http://schemas.openxmlformats.org/officeDocument/2006/relationships/tags" Target="../tags/tag23.xml"/><Relationship Id="rId15" Type="http://schemas.openxmlformats.org/officeDocument/2006/relationships/slideLayout" Target="../slideLayouts/slideLayout6.xml"/><Relationship Id="rId10" Type="http://schemas.openxmlformats.org/officeDocument/2006/relationships/tags" Target="../tags/tag28.xml"/><Relationship Id="rId4" Type="http://schemas.openxmlformats.org/officeDocument/2006/relationships/tags" Target="../tags/tag22.xml"/><Relationship Id="rId9" Type="http://schemas.openxmlformats.org/officeDocument/2006/relationships/tags" Target="../tags/tag27.xml"/><Relationship Id="rId14" Type="http://schemas.openxmlformats.org/officeDocument/2006/relationships/tags" Target="../tags/tag3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Compilers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Lexical Analysis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9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4384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Defining Sets of Strings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6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String </a:t>
            </a:r>
            <a:r>
              <a:rPr lang="en-US" b="1" dirty="0" smtClean="0"/>
              <a:t>Terminology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6962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dirty="0"/>
              <a:t>alphabet </a:t>
            </a:r>
            <a:r>
              <a:rPr lang="el-GR" b="1" dirty="0"/>
              <a:t>Σ</a:t>
            </a:r>
            <a:r>
              <a:rPr lang="el-GR" dirty="0"/>
              <a:t> </a:t>
            </a:r>
            <a:r>
              <a:rPr lang="en-US" dirty="0"/>
              <a:t>is a set of characters. </a:t>
            </a:r>
          </a:p>
          <a:p>
            <a:r>
              <a:rPr lang="en-US" dirty="0" smtClean="0"/>
              <a:t>A </a:t>
            </a:r>
            <a:r>
              <a:rPr lang="en-US" dirty="0"/>
              <a:t>string over </a:t>
            </a:r>
            <a:r>
              <a:rPr lang="el-GR" b="1" dirty="0"/>
              <a:t>Σ</a:t>
            </a:r>
            <a:r>
              <a:rPr lang="el-GR" dirty="0"/>
              <a:t> </a:t>
            </a:r>
            <a:r>
              <a:rPr lang="en-US" dirty="0"/>
              <a:t>is a finite sequence of elements from </a:t>
            </a:r>
            <a:r>
              <a:rPr lang="el-GR" b="1" dirty="0"/>
              <a:t>Σ</a:t>
            </a:r>
            <a:r>
              <a:rPr lang="el-GR" dirty="0"/>
              <a:t>. </a:t>
            </a:r>
            <a:endParaRPr lang="en-US" dirty="0"/>
          </a:p>
          <a:p>
            <a:r>
              <a:rPr lang="en-US" dirty="0" smtClean="0"/>
              <a:t>Example</a:t>
            </a:r>
            <a:r>
              <a:rPr lang="en-US" dirty="0"/>
              <a:t>: 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● </a:t>
            </a:r>
            <a:r>
              <a:rPr lang="el-GR" b="1" dirty="0"/>
              <a:t>Σ</a:t>
            </a:r>
            <a:r>
              <a:rPr lang="el-GR" dirty="0"/>
              <a:t> = {☺, ☼ } 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l-GR" dirty="0" smtClean="0"/>
              <a:t>● </a:t>
            </a:r>
            <a:r>
              <a:rPr lang="en-US" dirty="0"/>
              <a:t>Valid strings include ☺, ☺☺, ☺☼, </a:t>
            </a:r>
            <a:r>
              <a:rPr lang="en-US" dirty="0" smtClean="0"/>
              <a:t>☺☺☼</a:t>
            </a:r>
            <a:r>
              <a:rPr lang="en-US" dirty="0"/>
              <a:t>, </a:t>
            </a:r>
            <a:r>
              <a:rPr lang="en-US" dirty="0" smtClean="0"/>
              <a:t>	etc</a:t>
            </a:r>
            <a:r>
              <a:rPr lang="en-US" dirty="0"/>
              <a:t>. 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● </a:t>
            </a:r>
            <a:r>
              <a:rPr lang="en-US" dirty="0"/>
              <a:t>The empty string of no characters is </a:t>
            </a:r>
            <a:r>
              <a:rPr lang="en-US" dirty="0" smtClean="0"/>
              <a:t>	denoted </a:t>
            </a:r>
            <a:r>
              <a:rPr lang="el-GR" b="1" dirty="0"/>
              <a:t>ε</a:t>
            </a:r>
            <a:r>
              <a:rPr lang="el-GR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1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Languages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7186108" cy="3927629"/>
          </a:xfrm>
        </p:spPr>
        <p:txBody>
          <a:bodyPr/>
          <a:lstStyle/>
          <a:p>
            <a:r>
              <a:rPr lang="en-US" dirty="0"/>
              <a:t>A language is a set of strings. 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Example: </a:t>
            </a:r>
            <a:r>
              <a:rPr lang="en-US" dirty="0" smtClean="0"/>
              <a:t>Even </a:t>
            </a:r>
            <a:r>
              <a:rPr lang="en-US" dirty="0"/>
              <a:t>numbers 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● </a:t>
            </a:r>
            <a:r>
              <a:rPr lang="el-GR" dirty="0"/>
              <a:t>Σ = {0, 1, 2, 3, 4, 5, 6, 7, 8, 9} 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l-GR" dirty="0" smtClean="0"/>
              <a:t>● </a:t>
            </a:r>
            <a:r>
              <a:rPr lang="en-US" dirty="0"/>
              <a:t>L = {0, 2, 4, 6, 8, 10, 12, 14, … } 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Example: C variable names </a:t>
            </a:r>
            <a:endParaRPr lang="en-US" dirty="0" smtClean="0"/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● </a:t>
            </a:r>
            <a:r>
              <a:rPr lang="el-GR" dirty="0"/>
              <a:t>Σ = </a:t>
            </a:r>
            <a:r>
              <a:rPr lang="en-US" dirty="0"/>
              <a:t>ASCII characters </a:t>
            </a:r>
            <a:endParaRPr lang="en-US" dirty="0" smtClean="0"/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● </a:t>
            </a:r>
            <a:r>
              <a:rPr lang="en-US" dirty="0"/>
              <a:t>L = {a, b, c, …, A, B, C, …, </a:t>
            </a:r>
            <a:r>
              <a:rPr lang="en-US" dirty="0" smtClean="0"/>
              <a:t>_, </a:t>
            </a:r>
            <a:r>
              <a:rPr lang="en-US" dirty="0"/>
              <a:t>aa, ab, … }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0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Regular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315200" cy="4114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subset of all languages that can be defined by </a:t>
            </a:r>
            <a:r>
              <a:rPr lang="en-US" b="1" dirty="0"/>
              <a:t>regular expressions</a:t>
            </a:r>
            <a:r>
              <a:rPr lang="en-US" dirty="0"/>
              <a:t>. </a:t>
            </a:r>
          </a:p>
          <a:p>
            <a:r>
              <a:rPr lang="en-US" dirty="0"/>
              <a:t>Any character is a regular expression matching itself. </a:t>
            </a:r>
            <a:r>
              <a:rPr lang="en-US" dirty="0" smtClean="0"/>
              <a:t>(</a:t>
            </a:r>
            <a:r>
              <a:rPr lang="en-US" b="1" dirty="0" smtClean="0"/>
              <a:t>a</a:t>
            </a:r>
            <a:r>
              <a:rPr lang="en-US" dirty="0" smtClean="0"/>
              <a:t> is a regular expression for character </a:t>
            </a:r>
            <a:r>
              <a:rPr lang="en-US" b="1" dirty="0" smtClean="0"/>
              <a:t>a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b="1" dirty="0" smtClean="0"/>
              <a:t>ε</a:t>
            </a:r>
            <a:r>
              <a:rPr lang="en-US" dirty="0" smtClean="0"/>
              <a:t> </a:t>
            </a:r>
            <a:r>
              <a:rPr lang="en-US" dirty="0"/>
              <a:t>is a regular expression matching the empty string.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8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27664"/>
            <a:ext cx="7696200" cy="6487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Operations on Regular Expressions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543800" cy="4267200"/>
          </a:xfrm>
        </p:spPr>
        <p:txBody>
          <a:bodyPr>
            <a:normAutofit/>
          </a:bodyPr>
          <a:lstStyle/>
          <a:p>
            <a:r>
              <a:rPr lang="en-US" dirty="0"/>
              <a:t> If </a:t>
            </a:r>
            <a:r>
              <a:rPr lang="en-US" b="1" dirty="0"/>
              <a:t>R1</a:t>
            </a:r>
            <a:r>
              <a:rPr lang="en-US" dirty="0"/>
              <a:t> and </a:t>
            </a:r>
            <a:r>
              <a:rPr lang="en-US" b="1" dirty="0"/>
              <a:t>R2</a:t>
            </a:r>
            <a:r>
              <a:rPr lang="en-US" dirty="0"/>
              <a:t> </a:t>
            </a:r>
            <a:r>
              <a:rPr lang="en-US" dirty="0" smtClean="0"/>
              <a:t>are two </a:t>
            </a:r>
            <a:r>
              <a:rPr lang="en-US" dirty="0"/>
              <a:t>regular expressions, </a:t>
            </a:r>
            <a:r>
              <a:rPr lang="en-US" dirty="0" smtClean="0"/>
              <a:t>then: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	● </a:t>
            </a:r>
            <a:r>
              <a:rPr lang="en-US" b="1" dirty="0" smtClean="0"/>
              <a:t>R1R2:</a:t>
            </a:r>
            <a:r>
              <a:rPr lang="en-US" dirty="0" smtClean="0"/>
              <a:t> </a:t>
            </a:r>
            <a:r>
              <a:rPr lang="en-US" dirty="0"/>
              <a:t>is a regular expression matching </a:t>
            </a:r>
            <a:r>
              <a:rPr lang="en-US" dirty="0" smtClean="0"/>
              <a:t>the 	concatenation </a:t>
            </a:r>
            <a:r>
              <a:rPr lang="en-US" dirty="0"/>
              <a:t>of the languages.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	● </a:t>
            </a:r>
            <a:r>
              <a:rPr lang="en-US" b="1" dirty="0"/>
              <a:t>R1 | </a:t>
            </a:r>
            <a:r>
              <a:rPr lang="en-US" b="1" dirty="0" smtClean="0"/>
              <a:t>R2: </a:t>
            </a:r>
            <a:r>
              <a:rPr lang="en-US" dirty="0"/>
              <a:t>is a regular expression </a:t>
            </a:r>
            <a:r>
              <a:rPr lang="en-US" dirty="0" smtClean="0"/>
              <a:t>matching 	the disjunction </a:t>
            </a:r>
            <a:r>
              <a:rPr lang="en-US" dirty="0"/>
              <a:t>of the languages.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	● </a:t>
            </a:r>
            <a:r>
              <a:rPr lang="en-US" b="1" dirty="0"/>
              <a:t>R1</a:t>
            </a:r>
            <a:r>
              <a:rPr lang="en-US" b="1" dirty="0" smtClean="0"/>
              <a:t>*: </a:t>
            </a:r>
            <a:r>
              <a:rPr lang="en-US" dirty="0"/>
              <a:t>is a regular expression matching the </a:t>
            </a:r>
            <a:r>
              <a:rPr lang="en-US" dirty="0" smtClean="0"/>
              <a:t>	Kleene </a:t>
            </a:r>
            <a:r>
              <a:rPr lang="en-US" dirty="0"/>
              <a:t>closure of the </a:t>
            </a:r>
            <a:r>
              <a:rPr lang="en-US" dirty="0" smtClean="0"/>
              <a:t>language </a:t>
            </a:r>
            <a:r>
              <a:rPr lang="en-US" dirty="0"/>
              <a:t>(</a:t>
            </a:r>
            <a:r>
              <a:rPr lang="en-US" altLang="en-US" dirty="0"/>
              <a:t>0 or more </a:t>
            </a:r>
            <a:r>
              <a:rPr lang="en-US" altLang="en-US" dirty="0" smtClean="0"/>
              <a:t>	occurrences </a:t>
            </a:r>
            <a:r>
              <a:rPr lang="en-US" dirty="0"/>
              <a:t>). </a:t>
            </a:r>
          </a:p>
          <a:p>
            <a:pPr marL="6858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● </a:t>
            </a:r>
            <a:r>
              <a:rPr lang="en-US" b="1" dirty="0"/>
              <a:t>(R</a:t>
            </a:r>
            <a:r>
              <a:rPr lang="en-US" b="1" dirty="0" smtClean="0"/>
              <a:t>): </a:t>
            </a:r>
            <a:r>
              <a:rPr lang="en-US" dirty="0"/>
              <a:t>is a regular expression matching 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0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848600" cy="4648200"/>
          </a:xfrm>
        </p:spPr>
        <p:txBody>
          <a:bodyPr>
            <a:normAutofit/>
          </a:bodyPr>
          <a:lstStyle/>
          <a:p>
            <a:r>
              <a:rPr lang="en-US" b="1" dirty="0"/>
              <a:t>Example 3.4: Let </a:t>
            </a:r>
            <a:r>
              <a:rPr lang="el-GR" b="1" dirty="0"/>
              <a:t>Σ</a:t>
            </a:r>
            <a:r>
              <a:rPr lang="en-US" b="1" dirty="0" smtClean="0"/>
              <a:t> </a:t>
            </a:r>
            <a:r>
              <a:rPr lang="en-US" b="1" dirty="0"/>
              <a:t>= {a, </a:t>
            </a:r>
            <a:r>
              <a:rPr lang="en-US" b="1" dirty="0" smtClean="0"/>
              <a:t>b}.  (page 122)</a:t>
            </a:r>
            <a:endParaRPr lang="en-US" b="1" dirty="0"/>
          </a:p>
          <a:p>
            <a:pPr marL="525780" indent="-457200"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regular expression </a:t>
            </a:r>
            <a:r>
              <a:rPr lang="en-US" b="1" dirty="0" err="1"/>
              <a:t>a|b</a:t>
            </a:r>
            <a:r>
              <a:rPr lang="en-US" dirty="0"/>
              <a:t> denotes the language </a:t>
            </a:r>
            <a:r>
              <a:rPr lang="en-US" b="1" dirty="0"/>
              <a:t>{a, b</a:t>
            </a:r>
            <a:r>
              <a:rPr lang="en-US" b="1" dirty="0" smtClean="0"/>
              <a:t>}</a:t>
            </a:r>
            <a:r>
              <a:rPr lang="en-US" dirty="0" smtClean="0"/>
              <a:t>.</a:t>
            </a:r>
            <a:endParaRPr lang="en-US" dirty="0"/>
          </a:p>
          <a:p>
            <a:pPr marL="525780" indent="-457200">
              <a:buAutoNum type="arabicPeriod"/>
            </a:pPr>
            <a:r>
              <a:rPr lang="en-US" dirty="0" smtClean="0"/>
              <a:t> </a:t>
            </a:r>
            <a:r>
              <a:rPr lang="en-US" b="1" dirty="0"/>
              <a:t>(</a:t>
            </a:r>
            <a:r>
              <a:rPr lang="en-US" b="1" dirty="0" err="1"/>
              <a:t>a|b</a:t>
            </a:r>
            <a:r>
              <a:rPr lang="en-US" b="1" dirty="0"/>
              <a:t>)(</a:t>
            </a:r>
            <a:r>
              <a:rPr lang="en-US" b="1" dirty="0" err="1"/>
              <a:t>a|b</a:t>
            </a:r>
            <a:r>
              <a:rPr lang="en-US" b="1" dirty="0"/>
              <a:t>) </a:t>
            </a:r>
            <a:r>
              <a:rPr lang="en-US" dirty="0"/>
              <a:t>denotes </a:t>
            </a:r>
            <a:r>
              <a:rPr lang="en-US" b="1" dirty="0"/>
              <a:t>{aa, </a:t>
            </a:r>
            <a:r>
              <a:rPr lang="en-US" b="1" dirty="0" smtClean="0"/>
              <a:t>ab, </a:t>
            </a:r>
            <a:r>
              <a:rPr lang="en-US" b="1" dirty="0" err="1"/>
              <a:t>ba</a:t>
            </a:r>
            <a:r>
              <a:rPr lang="en-US" b="1" dirty="0"/>
              <a:t>, bb}</a:t>
            </a:r>
            <a:r>
              <a:rPr lang="en-US" dirty="0"/>
              <a:t>, the language of all  </a:t>
            </a:r>
            <a:r>
              <a:rPr lang="en-US" dirty="0" smtClean="0"/>
              <a:t>strings </a:t>
            </a:r>
            <a:r>
              <a:rPr lang="en-US" dirty="0"/>
              <a:t>of length two over the alphabet </a:t>
            </a:r>
            <a:r>
              <a:rPr lang="el-GR" b="1" dirty="0"/>
              <a:t>Σ</a:t>
            </a:r>
            <a:r>
              <a:rPr lang="en-US" dirty="0" smtClean="0"/>
              <a:t>. </a:t>
            </a:r>
            <a:r>
              <a:rPr lang="en-US" dirty="0"/>
              <a:t>Another regular expression for the same language is </a:t>
            </a:r>
            <a:r>
              <a:rPr lang="en-US" dirty="0" err="1" smtClean="0"/>
              <a:t>aa|ab|ba|b</a:t>
            </a:r>
            <a:r>
              <a:rPr lang="en-US" dirty="0" smtClean="0"/>
              <a:t>. </a:t>
            </a:r>
          </a:p>
          <a:p>
            <a:pPr marL="525780" indent="-457200">
              <a:buAutoNum type="arabicPeriod"/>
            </a:pPr>
            <a:r>
              <a:rPr lang="en-US" b="1" dirty="0" smtClean="0"/>
              <a:t>a</a:t>
            </a:r>
            <a:r>
              <a:rPr lang="en-US" b="1" dirty="0"/>
              <a:t>*</a:t>
            </a:r>
            <a:r>
              <a:rPr lang="en-US" dirty="0"/>
              <a:t> denotes the language consisting of all strings of zero or more a's, that is, </a:t>
            </a:r>
            <a:r>
              <a:rPr lang="en-US" b="1" dirty="0"/>
              <a:t>{</a:t>
            </a:r>
            <a:r>
              <a:rPr lang="en-US" b="1" dirty="0" err="1"/>
              <a:t>ε,a,aa,aaa</a:t>
            </a:r>
            <a:r>
              <a:rPr lang="en-US" b="1" dirty="0" smtClean="0"/>
              <a:t>,...}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9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848600" cy="4648200"/>
          </a:xfrm>
        </p:spPr>
        <p:txBody>
          <a:bodyPr>
            <a:normAutofit/>
          </a:bodyPr>
          <a:lstStyle/>
          <a:p>
            <a:r>
              <a:rPr lang="en-US" b="1" dirty="0"/>
              <a:t>Example 3.4: Let </a:t>
            </a:r>
            <a:r>
              <a:rPr lang="el-GR" b="1" dirty="0"/>
              <a:t>Σ</a:t>
            </a:r>
            <a:r>
              <a:rPr lang="en-US" b="1" dirty="0" smtClean="0"/>
              <a:t> </a:t>
            </a:r>
            <a:r>
              <a:rPr lang="en-US" b="1" dirty="0"/>
              <a:t>= {a, </a:t>
            </a:r>
            <a:r>
              <a:rPr lang="en-US" b="1" dirty="0" smtClean="0"/>
              <a:t>b}.  (page 122)</a:t>
            </a:r>
            <a:endParaRPr lang="en-US" b="1" dirty="0"/>
          </a:p>
          <a:p>
            <a:pPr marL="525780" indent="-457200">
              <a:buFont typeface="+mj-lt"/>
              <a:buAutoNum type="arabicPeriod" startAt="4"/>
            </a:pPr>
            <a:r>
              <a:rPr lang="en-US" b="1" dirty="0" smtClean="0"/>
              <a:t>(</a:t>
            </a:r>
            <a:r>
              <a:rPr lang="en-US" b="1" dirty="0" err="1" smtClean="0"/>
              <a:t>a|b</a:t>
            </a:r>
            <a:r>
              <a:rPr lang="en-US" b="1" dirty="0"/>
              <a:t>)* </a:t>
            </a:r>
            <a:r>
              <a:rPr lang="en-US" dirty="0"/>
              <a:t>denotes the set of all strings consisting of zero or more instances of a or b, that is, all strings of a's and </a:t>
            </a:r>
            <a:r>
              <a:rPr lang="en-US" dirty="0" smtClean="0"/>
              <a:t>b's</a:t>
            </a:r>
            <a:r>
              <a:rPr lang="en-US" dirty="0"/>
              <a:t>: </a:t>
            </a:r>
            <a:r>
              <a:rPr lang="en-US" b="1" dirty="0"/>
              <a:t>{</a:t>
            </a:r>
            <a:r>
              <a:rPr lang="en-US" b="1" dirty="0" err="1"/>
              <a:t>e,a</a:t>
            </a:r>
            <a:r>
              <a:rPr lang="en-US" b="1" dirty="0"/>
              <a:t>, </a:t>
            </a:r>
            <a:r>
              <a:rPr lang="en-US" b="1" dirty="0" err="1"/>
              <a:t>b,aa</a:t>
            </a:r>
            <a:r>
              <a:rPr lang="en-US" b="1" dirty="0"/>
              <a:t>, ab, </a:t>
            </a:r>
            <a:r>
              <a:rPr lang="en-US" b="1" dirty="0" err="1"/>
              <a:t>ba</a:t>
            </a:r>
            <a:r>
              <a:rPr lang="en-US" b="1" dirty="0"/>
              <a:t>, </a:t>
            </a:r>
            <a:r>
              <a:rPr lang="en-US" b="1" dirty="0" err="1"/>
              <a:t>bb,aaa</a:t>
            </a:r>
            <a:r>
              <a:rPr lang="en-US" b="1" dirty="0"/>
              <a:t>,...}</a:t>
            </a:r>
            <a:r>
              <a:rPr lang="en-US" dirty="0"/>
              <a:t>. Another regular expression for the same language is </a:t>
            </a:r>
            <a:r>
              <a:rPr lang="en-US" b="1" dirty="0"/>
              <a:t>(a*b</a:t>
            </a:r>
            <a:r>
              <a:rPr lang="en-US" b="1" dirty="0" smtClean="0"/>
              <a:t>*)* </a:t>
            </a:r>
            <a:endParaRPr lang="en-US" b="1" dirty="0"/>
          </a:p>
          <a:p>
            <a:pPr marL="525780" indent="-457200">
              <a:buAutoNum type="arabicPeriod" startAt="4"/>
            </a:pPr>
            <a:r>
              <a:rPr lang="en-US" b="1" dirty="0" err="1" smtClean="0"/>
              <a:t>a|a</a:t>
            </a:r>
            <a:r>
              <a:rPr lang="en-US" b="1" dirty="0" smtClean="0"/>
              <a:t>*b</a:t>
            </a:r>
            <a:r>
              <a:rPr lang="en-US" dirty="0" smtClean="0"/>
              <a:t> </a:t>
            </a:r>
            <a:r>
              <a:rPr lang="en-US" dirty="0"/>
              <a:t>denotes the language </a:t>
            </a:r>
            <a:r>
              <a:rPr lang="en-US" b="1" dirty="0"/>
              <a:t>{a, b, ab, </a:t>
            </a:r>
            <a:r>
              <a:rPr lang="en-US" b="1" dirty="0" err="1"/>
              <a:t>aab</a:t>
            </a:r>
            <a:r>
              <a:rPr lang="en-US" b="1" dirty="0"/>
              <a:t>, </a:t>
            </a:r>
            <a:r>
              <a:rPr lang="en-US" b="1" dirty="0" err="1"/>
              <a:t>aaab</a:t>
            </a:r>
            <a:r>
              <a:rPr lang="en-US" b="1" dirty="0"/>
              <a:t>,...}</a:t>
            </a:r>
            <a:r>
              <a:rPr lang="en-US" dirty="0"/>
              <a:t>, that is, the string a and all strings consisting of zero or </a:t>
            </a:r>
            <a:r>
              <a:rPr lang="en-US" dirty="0" smtClean="0"/>
              <a:t>more </a:t>
            </a:r>
            <a:r>
              <a:rPr lang="en-US" dirty="0"/>
              <a:t>a's and ending in </a:t>
            </a:r>
            <a:r>
              <a:rPr lang="en-US" dirty="0" smtClean="0"/>
              <a:t>b.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3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b="1" dirty="0" smtClean="0"/>
              <a:t>Abbreviations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600200"/>
            <a:ext cx="7620000" cy="3508977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The basic operations generate all possible regular expressions, but there are common abbreviations used for convenience. Typical examples:</a:t>
            </a:r>
          </a:p>
        </p:txBody>
      </p:sp>
      <p:graphicFrame>
        <p:nvGraphicFramePr>
          <p:cNvPr id="182307" name="Group 35"/>
          <p:cNvGraphicFramePr>
            <a:graphicFrameLocks noGrp="1"/>
          </p:cNvGraphicFramePr>
          <p:nvPr>
            <p:ph sz="half" idx="4294967295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80468279"/>
              </p:ext>
            </p:extLst>
          </p:nvPr>
        </p:nvGraphicFramePr>
        <p:xfrm>
          <a:off x="990600" y="3352799"/>
          <a:ext cx="7315200" cy="2971801"/>
        </p:xfrm>
        <a:graphic>
          <a:graphicData uri="http://schemas.openxmlformats.org/drawingml/2006/table">
            <a:tbl>
              <a:tblPr/>
              <a:tblGrid>
                <a:gridCol w="1219200"/>
                <a:gridCol w="1981200"/>
                <a:gridCol w="4114800"/>
              </a:tblGrid>
              <a:tr h="5937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Abbr.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(rr*)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or more occurrences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(r | </a:t>
                      </a:r>
                      <a:r>
                        <a:rPr kumimoji="0" lang="el-G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ε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  <a:endParaRPr kumimoji="0" lang="ru-RU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or 1 occurrence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[a-z]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(a|b|…|z)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character in given range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[abxyz]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(a|b|x|y|z)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of the given characters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914400"/>
            <a:ext cx="7793037" cy="762000"/>
          </a:xfrm>
        </p:spPr>
        <p:txBody>
          <a:bodyPr/>
          <a:lstStyle/>
          <a:p>
            <a:pPr algn="ctr" eaLnBrk="1" hangingPunct="1"/>
            <a:r>
              <a:rPr lang="en-US" altLang="en-US" b="1" dirty="0" smtClean="0"/>
              <a:t>More Examples</a:t>
            </a:r>
          </a:p>
        </p:txBody>
      </p:sp>
      <p:graphicFrame>
        <p:nvGraphicFramePr>
          <p:cNvPr id="190507" name="Group 43"/>
          <p:cNvGraphicFramePr>
            <a:graphicFrameLocks noGrp="1"/>
          </p:cNvGraphicFramePr>
          <p:nvPr>
            <p:ph type="tbl"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17349562"/>
              </p:ext>
            </p:extLst>
          </p:nvPr>
        </p:nvGraphicFramePr>
        <p:xfrm>
          <a:off x="685800" y="2178048"/>
          <a:ext cx="7772400" cy="4070352"/>
        </p:xfrm>
        <a:graphic>
          <a:graphicData uri="http://schemas.openxmlformats.org/drawingml/2006/table">
            <a:tbl>
              <a:tblPr/>
              <a:tblGrid>
                <a:gridCol w="3276600"/>
                <a:gridCol w="4495800"/>
              </a:tblGrid>
              <a:tr h="677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abc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]+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[abc]*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[0-9]+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[1-9][0-9]*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[a-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zA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-Z][a-zA-Z0-9_]*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E2F0D-19A5-479C-9970-84DF8A9063AA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8880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Regular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800"/>
            <a:ext cx="7620000" cy="3962400"/>
          </a:xfrm>
        </p:spPr>
        <p:txBody>
          <a:bodyPr/>
          <a:lstStyle/>
          <a:p>
            <a:r>
              <a:rPr lang="en-US" dirty="0"/>
              <a:t>For notational </a:t>
            </a:r>
            <a:r>
              <a:rPr lang="en-US" dirty="0" smtClean="0"/>
              <a:t>convenience, </a:t>
            </a:r>
            <a:r>
              <a:rPr lang="en-US" dirty="0"/>
              <a:t>we may </a:t>
            </a:r>
            <a:r>
              <a:rPr lang="en-US" dirty="0" smtClean="0"/>
              <a:t>give </a:t>
            </a:r>
            <a:r>
              <a:rPr lang="en-US" dirty="0"/>
              <a:t>names to certain regular expressions and use those names in subsequent expressions, as if the names were themselves symbols. 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4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201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Lexical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495800"/>
          </a:xfrm>
        </p:spPr>
        <p:txBody>
          <a:bodyPr/>
          <a:lstStyle/>
          <a:p>
            <a:pPr marL="68580" indent="0">
              <a:buNone/>
            </a:pPr>
            <a:r>
              <a:rPr lang="es-ES" b="1" dirty="0" err="1" smtClean="0"/>
              <a:t>while</a:t>
            </a:r>
            <a:r>
              <a:rPr lang="es-ES" b="1" dirty="0" smtClean="0"/>
              <a:t> (y &lt; z) {   </a:t>
            </a:r>
          </a:p>
          <a:p>
            <a:pPr marL="68580" indent="0">
              <a:buNone/>
            </a:pPr>
            <a:r>
              <a:rPr lang="es-ES" b="1" dirty="0" smtClean="0"/>
              <a:t>	 </a:t>
            </a:r>
            <a:r>
              <a:rPr lang="es-ES" b="1" dirty="0" err="1" smtClean="0"/>
              <a:t>int</a:t>
            </a:r>
            <a:r>
              <a:rPr lang="es-ES" b="1" dirty="0" smtClean="0"/>
              <a:t> x = a + b;    </a:t>
            </a:r>
          </a:p>
          <a:p>
            <a:pPr marL="68580" indent="0">
              <a:buNone/>
            </a:pPr>
            <a:r>
              <a:rPr lang="es-ES" b="1" dirty="0" smtClean="0"/>
              <a:t>	 y += x; }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779" y="1905000"/>
            <a:ext cx="239124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355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Regular </a:t>
            </a:r>
            <a:r>
              <a:rPr lang="en-US" b="1" dirty="0" smtClean="0"/>
              <a:t>Definitions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7186108" cy="42672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1" dirty="0"/>
              <a:t>Example: </a:t>
            </a:r>
            <a:r>
              <a:rPr lang="en-US" dirty="0" smtClean="0"/>
              <a:t>Even </a:t>
            </a:r>
            <a:r>
              <a:rPr lang="en-US" dirty="0"/>
              <a:t>Numbers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(+|-|</a:t>
            </a:r>
            <a:r>
              <a:rPr lang="el-GR" dirty="0"/>
              <a:t>ε) (0|1|2|3|4|5|6|7|8|9</a:t>
            </a:r>
            <a:r>
              <a:rPr lang="el-GR" dirty="0" smtClean="0"/>
              <a:t>)*(</a:t>
            </a:r>
            <a:r>
              <a:rPr lang="el-GR" dirty="0"/>
              <a:t>0|2|4|6|8</a:t>
            </a:r>
            <a:r>
              <a:rPr lang="el-GR" dirty="0" smtClean="0"/>
              <a:t>)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Regular Definitions: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Sign → </a:t>
            </a:r>
            <a:r>
              <a:rPr lang="en-US" dirty="0"/>
              <a:t>+ </a:t>
            </a:r>
            <a:r>
              <a:rPr lang="en-US" dirty="0" smtClean="0"/>
              <a:t>| -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err="1" smtClean="0"/>
              <a:t>OptSign</a:t>
            </a:r>
            <a:r>
              <a:rPr lang="en-US" dirty="0" smtClean="0"/>
              <a:t> </a:t>
            </a:r>
            <a:r>
              <a:rPr lang="en-US" dirty="0"/>
              <a:t>→</a:t>
            </a:r>
            <a:r>
              <a:rPr lang="en-US" dirty="0" smtClean="0"/>
              <a:t> </a:t>
            </a:r>
            <a:r>
              <a:rPr lang="en-US" dirty="0"/>
              <a:t>Sign | </a:t>
            </a:r>
            <a:r>
              <a:rPr lang="el-GR" dirty="0"/>
              <a:t>ε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4D6800"/>
                </a:solidFill>
              </a:rPr>
              <a:t>(</a:t>
            </a:r>
            <a:r>
              <a:rPr lang="en-US" b="1" dirty="0">
                <a:solidFill>
                  <a:srgbClr val="4D6800"/>
                </a:solidFill>
              </a:rPr>
              <a:t>Sign ?)</a:t>
            </a:r>
          </a:p>
          <a:p>
            <a:pPr marL="68580" indent="0">
              <a:buNone/>
            </a:pPr>
            <a:r>
              <a:rPr lang="en-US" dirty="0" smtClean="0"/>
              <a:t>	Digit </a:t>
            </a:r>
            <a:r>
              <a:rPr lang="en-US" dirty="0"/>
              <a:t>→</a:t>
            </a:r>
            <a:r>
              <a:rPr lang="en-US" dirty="0" smtClean="0"/>
              <a:t> [0 – 9]    </a:t>
            </a:r>
            <a:r>
              <a:rPr lang="en-US" b="1" dirty="0" smtClean="0">
                <a:solidFill>
                  <a:srgbClr val="4D6800"/>
                </a:solidFill>
              </a:rPr>
              <a:t>(0 | 1 | ….. | 9)</a:t>
            </a:r>
          </a:p>
          <a:p>
            <a:pPr marL="68580" indent="0">
              <a:buNone/>
            </a:pPr>
            <a:r>
              <a:rPr lang="en-US" dirty="0" smtClean="0"/>
              <a:t>    	</a:t>
            </a:r>
            <a:r>
              <a:rPr lang="en-US" dirty="0" err="1" smtClean="0"/>
              <a:t>EvenDigit</a:t>
            </a:r>
            <a:r>
              <a:rPr lang="en-US" dirty="0" smtClean="0"/>
              <a:t> → [02468]   </a:t>
            </a:r>
            <a:r>
              <a:rPr lang="en-US" b="1" dirty="0">
                <a:solidFill>
                  <a:srgbClr val="4D6800"/>
                </a:solidFill>
              </a:rPr>
              <a:t>(0 | 2 | 4 | 6 | 8)</a:t>
            </a:r>
          </a:p>
          <a:p>
            <a:pPr marL="6858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EvenNumber</a:t>
            </a:r>
            <a:r>
              <a:rPr lang="en-US" dirty="0" smtClean="0"/>
              <a:t> </a:t>
            </a:r>
            <a:r>
              <a:rPr lang="en-US" dirty="0"/>
              <a:t>→</a:t>
            </a:r>
            <a:r>
              <a:rPr lang="en-US" dirty="0" smtClean="0"/>
              <a:t> </a:t>
            </a:r>
            <a:r>
              <a:rPr lang="en-US" dirty="0" err="1"/>
              <a:t>OptSign</a:t>
            </a:r>
            <a:r>
              <a:rPr lang="en-US" dirty="0"/>
              <a:t> Digit* </a:t>
            </a:r>
            <a:r>
              <a:rPr lang="en-US" dirty="0" err="1"/>
              <a:t>EvenDigit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4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543800" cy="4267200"/>
          </a:xfrm>
        </p:spPr>
        <p:txBody>
          <a:bodyPr/>
          <a:lstStyle/>
          <a:p>
            <a:r>
              <a:rPr lang="en-US" b="1" dirty="0"/>
              <a:t>Example 3.5: </a:t>
            </a:r>
            <a:r>
              <a:rPr lang="en-US" b="1" dirty="0" smtClean="0"/>
              <a:t>(page 123) </a:t>
            </a:r>
            <a:r>
              <a:rPr lang="en-US" dirty="0" smtClean="0"/>
              <a:t>C </a:t>
            </a:r>
            <a:r>
              <a:rPr lang="en-US" dirty="0"/>
              <a:t>identifiers are strings of letters, digits, and underscores. Here is a regular definition for the language of C identifiers. We shall conventionally use italics for the symbols defined in regular definitions. </a:t>
            </a:r>
          </a:p>
          <a:p>
            <a:pPr marL="68580" indent="0">
              <a:buNone/>
            </a:pPr>
            <a:r>
              <a:rPr lang="en-US" dirty="0" smtClean="0"/>
              <a:t>	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letter_ → A|B|….|</a:t>
            </a:r>
            <a:r>
              <a:rPr lang="en-US" dirty="0" err="1"/>
              <a:t>Z|a|b</a:t>
            </a:r>
            <a:r>
              <a:rPr lang="en-US" dirty="0" smtClean="0"/>
              <a:t>|….|z |_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digit </a:t>
            </a:r>
            <a:r>
              <a:rPr lang="en-US" dirty="0"/>
              <a:t>→</a:t>
            </a:r>
            <a:r>
              <a:rPr lang="en-US" dirty="0" smtClean="0"/>
              <a:t> </a:t>
            </a:r>
            <a:r>
              <a:rPr lang="en-US" dirty="0"/>
              <a:t>0 </a:t>
            </a:r>
            <a:r>
              <a:rPr lang="en-US" dirty="0" smtClean="0"/>
              <a:t>| </a:t>
            </a:r>
            <a:r>
              <a:rPr lang="en-US" dirty="0"/>
              <a:t>1 </a:t>
            </a:r>
            <a:r>
              <a:rPr lang="en-US" dirty="0" smtClean="0"/>
              <a:t>| …… | </a:t>
            </a:r>
            <a:r>
              <a:rPr lang="en-US" dirty="0"/>
              <a:t>9 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id </a:t>
            </a:r>
            <a:r>
              <a:rPr lang="en-US" dirty="0"/>
              <a:t>→</a:t>
            </a:r>
            <a:r>
              <a:rPr lang="en-US" dirty="0" smtClean="0"/>
              <a:t> letter</a:t>
            </a:r>
            <a:r>
              <a:rPr lang="en-US" dirty="0"/>
              <a:t> </a:t>
            </a:r>
            <a:r>
              <a:rPr lang="en-US" dirty="0" smtClean="0"/>
              <a:t>_( letter_| digit )*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More Examples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114800"/>
          </a:xfrm>
        </p:spPr>
        <p:txBody>
          <a:bodyPr>
            <a:normAutofit/>
          </a:bodyPr>
          <a:lstStyle/>
          <a:p>
            <a:r>
              <a:rPr lang="en-US" b="1" dirty="0"/>
              <a:t>Example </a:t>
            </a:r>
            <a:r>
              <a:rPr lang="en-US" b="1" dirty="0" smtClean="0"/>
              <a:t>3.6: </a:t>
            </a:r>
            <a:r>
              <a:rPr lang="en-US" b="1" dirty="0"/>
              <a:t>(page 123) </a:t>
            </a:r>
            <a:r>
              <a:rPr lang="en-US" dirty="0" smtClean="0"/>
              <a:t>Unsigned </a:t>
            </a:r>
            <a:r>
              <a:rPr lang="en-US" dirty="0"/>
              <a:t>numbers (integer or floating point) are strings such as 5280, 0.01234, 6.336E4, or 1.89E-4. The regular </a:t>
            </a:r>
            <a:r>
              <a:rPr lang="en-US" dirty="0" smtClean="0"/>
              <a:t>definitions:</a:t>
            </a:r>
          </a:p>
          <a:p>
            <a:endParaRPr lang="en-US" dirty="0" smtClean="0"/>
          </a:p>
          <a:p>
            <a:pPr marL="68580" indent="0">
              <a:buNone/>
            </a:pPr>
            <a:r>
              <a:rPr lang="de-DE" dirty="0" smtClean="0"/>
              <a:t>	</a:t>
            </a:r>
            <a:r>
              <a:rPr lang="de-DE" sz="2200" dirty="0" smtClean="0"/>
              <a:t>digit</a:t>
            </a:r>
            <a:r>
              <a:rPr lang="en-US" sz="2200" dirty="0" smtClean="0"/>
              <a:t> </a:t>
            </a:r>
            <a:r>
              <a:rPr lang="en-US" sz="2200" dirty="0"/>
              <a:t>→</a:t>
            </a:r>
            <a:r>
              <a:rPr lang="de-DE" sz="2200" dirty="0" smtClean="0"/>
              <a:t> 0 </a:t>
            </a:r>
            <a:r>
              <a:rPr lang="de-DE" sz="2200" dirty="0"/>
              <a:t>| 1 </a:t>
            </a:r>
            <a:r>
              <a:rPr lang="de-DE" sz="2200" dirty="0" smtClean="0"/>
              <a:t>| ..... | 9 </a:t>
            </a:r>
          </a:p>
          <a:p>
            <a:pPr marL="68580" indent="0">
              <a:buNone/>
            </a:pPr>
            <a:r>
              <a:rPr lang="de-DE" sz="2200" dirty="0" smtClean="0"/>
              <a:t>	digits</a:t>
            </a:r>
            <a:r>
              <a:rPr lang="en-US" sz="2200" dirty="0" smtClean="0"/>
              <a:t> </a:t>
            </a:r>
            <a:r>
              <a:rPr lang="en-US" sz="2200" dirty="0"/>
              <a:t>→</a:t>
            </a:r>
            <a:r>
              <a:rPr lang="de-DE" sz="2200" dirty="0" smtClean="0"/>
              <a:t>  </a:t>
            </a:r>
            <a:r>
              <a:rPr lang="de-DE" sz="2200" dirty="0"/>
              <a:t>digit digit* </a:t>
            </a:r>
            <a:endParaRPr lang="de-DE" sz="2200" dirty="0" smtClean="0"/>
          </a:p>
          <a:p>
            <a:pPr marL="68580" indent="0">
              <a:buNone/>
            </a:pPr>
            <a:r>
              <a:rPr lang="de-DE" sz="2200" dirty="0" smtClean="0"/>
              <a:t> optionalFraction </a:t>
            </a:r>
            <a:r>
              <a:rPr lang="en-US" sz="2200" dirty="0"/>
              <a:t>→ </a:t>
            </a:r>
            <a:r>
              <a:rPr lang="de-DE" sz="2200" dirty="0" smtClean="0"/>
              <a:t> .digits </a:t>
            </a:r>
            <a:r>
              <a:rPr lang="de-DE" sz="2200" dirty="0"/>
              <a:t>| </a:t>
            </a:r>
            <a:r>
              <a:rPr lang="el-GR" sz="2200" dirty="0"/>
              <a:t>ε </a:t>
            </a:r>
            <a:endParaRPr lang="en-US" sz="2200" dirty="0"/>
          </a:p>
          <a:p>
            <a:pPr marL="68580" indent="0">
              <a:buNone/>
            </a:pPr>
            <a:r>
              <a:rPr lang="de-DE" sz="2200" dirty="0" smtClean="0"/>
              <a:t> </a:t>
            </a:r>
            <a:r>
              <a:rPr lang="de-DE" sz="2200" dirty="0"/>
              <a:t>optionalExponent </a:t>
            </a:r>
            <a:r>
              <a:rPr lang="en-US" sz="2200" dirty="0"/>
              <a:t>→</a:t>
            </a:r>
            <a:r>
              <a:rPr lang="de-DE" sz="2200" dirty="0" smtClean="0"/>
              <a:t>( </a:t>
            </a:r>
            <a:r>
              <a:rPr lang="de-DE" sz="2200" dirty="0"/>
              <a:t>E ( + | - | </a:t>
            </a:r>
            <a:r>
              <a:rPr lang="el-GR" sz="2200" dirty="0"/>
              <a:t>ε</a:t>
            </a:r>
            <a:r>
              <a:rPr lang="de-DE" sz="2200" dirty="0" smtClean="0"/>
              <a:t> </a:t>
            </a:r>
            <a:r>
              <a:rPr lang="de-DE" sz="2200" dirty="0"/>
              <a:t>) digits ) | </a:t>
            </a:r>
            <a:r>
              <a:rPr lang="el-GR" sz="2200" dirty="0"/>
              <a:t>ε </a:t>
            </a:r>
            <a:endParaRPr lang="en-US" sz="2200" dirty="0"/>
          </a:p>
          <a:p>
            <a:pPr marL="68580" indent="0">
              <a:buNone/>
            </a:pPr>
            <a:r>
              <a:rPr lang="de-DE" sz="2200" dirty="0" smtClean="0"/>
              <a:t> </a:t>
            </a:r>
            <a:r>
              <a:rPr lang="de-DE" sz="2200" dirty="0"/>
              <a:t>number </a:t>
            </a:r>
            <a:r>
              <a:rPr lang="en-US" sz="2200" dirty="0"/>
              <a:t>→</a:t>
            </a:r>
            <a:r>
              <a:rPr lang="de-DE" sz="2200" dirty="0" smtClean="0"/>
              <a:t> </a:t>
            </a:r>
            <a:r>
              <a:rPr lang="de-DE" sz="2200" dirty="0"/>
              <a:t>digits optionalFraction </a:t>
            </a:r>
            <a:r>
              <a:rPr lang="de-DE" sz="2200" dirty="0" smtClean="0"/>
              <a:t>optionalExponent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2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543800" cy="4267200"/>
          </a:xfrm>
        </p:spPr>
        <p:txBody>
          <a:bodyPr/>
          <a:lstStyle/>
          <a:p>
            <a:r>
              <a:rPr lang="en-US" b="1" dirty="0"/>
              <a:t>Example 3.7</a:t>
            </a:r>
            <a:r>
              <a:rPr lang="en-US" b="1" dirty="0" smtClean="0"/>
              <a:t>: (page 124)</a:t>
            </a:r>
            <a:r>
              <a:rPr lang="en-US" dirty="0" smtClean="0"/>
              <a:t> we </a:t>
            </a:r>
            <a:r>
              <a:rPr lang="en-US" dirty="0"/>
              <a:t>can rewrite the regular definition of Example 3.5 as: </a:t>
            </a:r>
          </a:p>
          <a:p>
            <a:pPr marL="68580" indent="0">
              <a:buNone/>
            </a:pPr>
            <a:r>
              <a:rPr lang="en-US" dirty="0" smtClean="0"/>
              <a:t>	letter_ </a:t>
            </a:r>
            <a:r>
              <a:rPr lang="en-US" dirty="0"/>
              <a:t>→</a:t>
            </a:r>
            <a:r>
              <a:rPr lang="en-US" dirty="0" smtClean="0"/>
              <a:t>[</a:t>
            </a:r>
            <a:r>
              <a:rPr lang="en-US" dirty="0"/>
              <a:t>A-</a:t>
            </a:r>
            <a:r>
              <a:rPr lang="en-US" dirty="0" err="1"/>
              <a:t>Za</a:t>
            </a:r>
            <a:r>
              <a:rPr lang="en-US" dirty="0"/>
              <a:t>-z_] 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digit </a:t>
            </a:r>
            <a:r>
              <a:rPr lang="en-US" dirty="0"/>
              <a:t>→</a:t>
            </a:r>
            <a:r>
              <a:rPr lang="en-US" dirty="0" smtClean="0"/>
              <a:t> </a:t>
            </a:r>
            <a:r>
              <a:rPr lang="en-US" dirty="0"/>
              <a:t>[0-9] 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id </a:t>
            </a:r>
            <a:r>
              <a:rPr lang="en-US" dirty="0"/>
              <a:t>→</a:t>
            </a:r>
            <a:r>
              <a:rPr lang="en-US" dirty="0" smtClean="0"/>
              <a:t> letter_ </a:t>
            </a:r>
            <a:r>
              <a:rPr lang="en-US"/>
              <a:t>( </a:t>
            </a:r>
            <a:r>
              <a:rPr lang="en-US" smtClean="0"/>
              <a:t>letter_| </a:t>
            </a:r>
            <a:r>
              <a:rPr lang="en-US" dirty="0"/>
              <a:t>digit )* </a:t>
            </a:r>
          </a:p>
          <a:p>
            <a:pPr marL="365760" lvl="1" indent="0">
              <a:buNone/>
            </a:pPr>
            <a:r>
              <a:rPr lang="en-US" dirty="0"/>
              <a:t>The regular definition of Example 3.6 can also be simplified: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digit </a:t>
            </a:r>
            <a:r>
              <a:rPr lang="en-US" dirty="0"/>
              <a:t>→</a:t>
            </a:r>
            <a:r>
              <a:rPr lang="en-US" dirty="0" smtClean="0"/>
              <a:t> </a:t>
            </a:r>
            <a:r>
              <a:rPr lang="en-US" dirty="0"/>
              <a:t>[0-9] 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digits </a:t>
            </a:r>
            <a:r>
              <a:rPr lang="en-US" dirty="0"/>
              <a:t>→</a:t>
            </a:r>
            <a:r>
              <a:rPr lang="en-US" dirty="0" smtClean="0"/>
              <a:t> </a:t>
            </a:r>
            <a:r>
              <a:rPr lang="en-US" dirty="0"/>
              <a:t>digit</a:t>
            </a:r>
            <a:r>
              <a:rPr lang="en-US" dirty="0" smtClean="0"/>
              <a:t>+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number </a:t>
            </a:r>
            <a:r>
              <a:rPr lang="en-US" dirty="0"/>
              <a:t>→</a:t>
            </a:r>
            <a:r>
              <a:rPr lang="en-US" dirty="0" smtClean="0"/>
              <a:t> digits </a:t>
            </a:r>
            <a:r>
              <a:rPr lang="en-US" dirty="0"/>
              <a:t>(. digits)? ( E [+-]? digits )?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More Examples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0129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Implementing Regular </a:t>
            </a:r>
            <a:r>
              <a:rPr lang="en-US" sz="3200" b="1" dirty="0" smtClean="0"/>
              <a:t>Expressions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543800" cy="4191000"/>
          </a:xfrm>
        </p:spPr>
        <p:txBody>
          <a:bodyPr/>
          <a:lstStyle/>
          <a:p>
            <a:r>
              <a:rPr lang="en-US" dirty="0" smtClean="0"/>
              <a:t>Regular </a:t>
            </a:r>
            <a:r>
              <a:rPr lang="en-US" dirty="0"/>
              <a:t>expressions can be implemented using </a:t>
            </a:r>
            <a:r>
              <a:rPr lang="en-US" b="1" dirty="0"/>
              <a:t>finite automata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There </a:t>
            </a:r>
            <a:r>
              <a:rPr lang="en-US" dirty="0"/>
              <a:t>are two kinds of finite automata: 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● </a:t>
            </a:r>
            <a:r>
              <a:rPr lang="en-US" b="1" dirty="0" smtClean="0"/>
              <a:t>NFAs</a:t>
            </a:r>
            <a:r>
              <a:rPr lang="en-US" dirty="0" smtClean="0"/>
              <a:t> </a:t>
            </a:r>
            <a:r>
              <a:rPr lang="en-US" dirty="0"/>
              <a:t>(nondeterministic finite automata</a:t>
            </a:r>
            <a:r>
              <a:rPr lang="en-US" dirty="0" smtClean="0"/>
              <a:t>)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● </a:t>
            </a:r>
            <a:r>
              <a:rPr lang="en-US" b="1" dirty="0"/>
              <a:t>DFAs</a:t>
            </a:r>
            <a:r>
              <a:rPr lang="en-US" dirty="0"/>
              <a:t> (deterministic finite </a:t>
            </a:r>
            <a:r>
              <a:rPr lang="en-US" dirty="0" smtClean="0"/>
              <a:t>automata)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/>
              <a:t>The step of implementing the lexical analyzer </a:t>
            </a:r>
          </a:p>
          <a:p>
            <a:pPr marL="6858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5334000"/>
            <a:ext cx="800100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061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b="1" dirty="0" smtClean="0"/>
              <a:t>Finite State Automaton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62000" y="1828800"/>
            <a:ext cx="769620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A finite set of states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One marked as </a:t>
            </a:r>
            <a:r>
              <a:rPr lang="en-US" altLang="en-US" sz="2400" b="1" dirty="0" smtClean="0"/>
              <a:t>initial state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One or more marked as </a:t>
            </a:r>
            <a:r>
              <a:rPr lang="en-US" altLang="en-US" sz="2400" b="1" dirty="0" smtClean="0"/>
              <a:t>final states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States sometimes labeled or numbered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A set of transitions from state to state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Each labeled with symbol from </a:t>
            </a:r>
            <a:r>
              <a:rPr lang="el-GR" altLang="en-US" sz="2400" dirty="0" smtClean="0"/>
              <a:t>Σ</a:t>
            </a:r>
            <a:r>
              <a:rPr lang="en-US" altLang="en-US" sz="2400" dirty="0" smtClean="0"/>
              <a:t>, or </a:t>
            </a:r>
            <a:r>
              <a:rPr lang="el-GR" altLang="en-US" sz="2400" dirty="0" smtClean="0"/>
              <a:t>ε</a:t>
            </a:r>
            <a:endParaRPr lang="en-US" altLang="en-US" sz="2400" dirty="0" smtClean="0"/>
          </a:p>
          <a:p>
            <a:pPr marL="365760" lvl="1" indent="0" eaLnBrk="1" hangingPunct="1">
              <a:lnSpc>
                <a:spcPct val="80000"/>
              </a:lnSpc>
              <a:buNone/>
            </a:pPr>
            <a:endParaRPr lang="en-US" alt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5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b="1" dirty="0" smtClean="0"/>
              <a:t>Finite State Automaton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62000" y="1905000"/>
            <a:ext cx="7696200" cy="4267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dirty="0"/>
              <a:t>Operate by reading input symbols (usually characters)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Transition can be taken if labeled with current symbol</a:t>
            </a:r>
          </a:p>
          <a:p>
            <a:pPr lvl="1">
              <a:lnSpc>
                <a:spcPct val="80000"/>
              </a:lnSpc>
            </a:pPr>
            <a:r>
              <a:rPr lang="el-GR" altLang="en-US" sz="2400" dirty="0"/>
              <a:t>ε</a:t>
            </a:r>
            <a:r>
              <a:rPr lang="en-US" altLang="en-US" sz="2400" dirty="0"/>
              <a:t>-transition can be taken at any time</a:t>
            </a:r>
          </a:p>
          <a:p>
            <a:pPr marL="68580" indent="0" eaLnBrk="1" hangingPunct="1">
              <a:lnSpc>
                <a:spcPct val="80000"/>
              </a:lnSpc>
              <a:buNone/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Accept when final state reached &amp; no more input</a:t>
            </a:r>
          </a:p>
          <a:p>
            <a:pPr marL="365760" lvl="1" indent="0" eaLnBrk="1" hangingPunct="1">
              <a:lnSpc>
                <a:spcPct val="80000"/>
              </a:lnSpc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Reject if no transition possible, or no more input and not in final state (DFA)</a:t>
            </a:r>
            <a:endParaRPr lang="el-GR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8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b="1" dirty="0" smtClean="0"/>
              <a:t>Example: FSA for “cat”</a:t>
            </a:r>
          </a:p>
        </p:txBody>
      </p:sp>
      <p:sp>
        <p:nvSpPr>
          <p:cNvPr id="29702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05000" y="28956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sz="1800"/>
          </a:p>
        </p:txBody>
      </p:sp>
      <p:sp>
        <p:nvSpPr>
          <p:cNvPr id="29703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28956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sz="1800"/>
          </a:p>
        </p:txBody>
      </p:sp>
      <p:sp>
        <p:nvSpPr>
          <p:cNvPr id="29704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28956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sz="1800"/>
          </a:p>
        </p:txBody>
      </p:sp>
      <p:grpSp>
        <p:nvGrpSpPr>
          <p:cNvPr id="29705" name="Group 1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248400" y="2895600"/>
            <a:ext cx="685800" cy="685800"/>
            <a:chOff x="3504" y="1824"/>
            <a:chExt cx="432" cy="432"/>
          </a:xfrm>
        </p:grpSpPr>
        <p:sp>
          <p:nvSpPr>
            <p:cNvPr id="29713" name="Oval 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504" y="1824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SzPct val="50000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Wingdings" pitchFamily="2" charset="2"/>
                <a:buNone/>
              </a:pPr>
              <a:endParaRPr lang="en-US" altLang="en-US" sz="1800"/>
            </a:p>
          </p:txBody>
        </p:sp>
        <p:sp>
          <p:nvSpPr>
            <p:cNvPr id="29714" name="Oval 9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552" y="18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SzPct val="50000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Wingdings" pitchFamily="2" charset="2"/>
                <a:buNone/>
              </a:pPr>
              <a:endParaRPr lang="en-US" altLang="en-US" sz="1800"/>
            </a:p>
          </p:txBody>
        </p:sp>
      </p:grpSp>
      <p:sp>
        <p:nvSpPr>
          <p:cNvPr id="29706" name="Line 1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90800" y="3276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9707" name="Line 1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038600" y="3276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9708" name="Line 1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486400" y="3276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9709" name="Line 1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143000" y="3276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9710" name="Text Box 1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06875" y="2819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</a:t>
            </a:r>
          </a:p>
        </p:txBody>
      </p:sp>
      <p:sp>
        <p:nvSpPr>
          <p:cNvPr id="29711" name="Text Box 1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638800" y="2819400"/>
            <a:ext cx="26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</a:t>
            </a:r>
          </a:p>
        </p:txBody>
      </p:sp>
      <p:sp>
        <p:nvSpPr>
          <p:cNvPr id="29712" name="Text Box 2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19400" y="281940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19200" y="25908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553200" y="2590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Accept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0423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 Simple </a:t>
            </a:r>
            <a:r>
              <a:rPr lang="en-US" altLang="en-US" b="1" dirty="0"/>
              <a:t>FSA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86050"/>
            <a:ext cx="74676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62494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2362200"/>
            <a:ext cx="784860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 Simple </a:t>
            </a:r>
            <a:r>
              <a:rPr lang="en-US" altLang="en-US" b="1" dirty="0"/>
              <a:t>FSA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8652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pPr algn="ctr"/>
            <a:r>
              <a:rPr lang="en-US" b="1" dirty="0" smtClean="0"/>
              <a:t>Lexemes vs Tokens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001000" cy="4114800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 smtClean="0"/>
              <a:t>Input </a:t>
            </a:r>
            <a:r>
              <a:rPr lang="es-ES" b="1" dirty="0" err="1" smtClean="0"/>
              <a:t>Stream</a:t>
            </a:r>
            <a:r>
              <a:rPr lang="es-ES" b="1" dirty="0" smtClean="0"/>
              <a:t>:</a:t>
            </a:r>
          </a:p>
          <a:p>
            <a:pPr marL="68580" indent="0">
              <a:buNone/>
            </a:pPr>
            <a:r>
              <a:rPr lang="es-ES" b="1" dirty="0" smtClean="0"/>
              <a:t>       </a:t>
            </a:r>
            <a:r>
              <a:rPr lang="es-ES" dirty="0" err="1" smtClean="0"/>
              <a:t>while</a:t>
            </a:r>
            <a:r>
              <a:rPr lang="es-ES" dirty="0" smtClean="0"/>
              <a:t> </a:t>
            </a:r>
            <a:r>
              <a:rPr lang="es-ES" dirty="0"/>
              <a:t>(y &lt; z) {   </a:t>
            </a:r>
          </a:p>
          <a:p>
            <a:pPr marL="68580" indent="0">
              <a:buNone/>
            </a:pPr>
            <a:r>
              <a:rPr lang="es-ES" dirty="0"/>
              <a:t>	 </a:t>
            </a:r>
            <a:r>
              <a:rPr lang="es-ES" dirty="0" err="1"/>
              <a:t>int</a:t>
            </a:r>
            <a:r>
              <a:rPr lang="es-ES" dirty="0"/>
              <a:t> x = a + b;    </a:t>
            </a:r>
          </a:p>
          <a:p>
            <a:pPr marL="68580" indent="0">
              <a:buNone/>
            </a:pPr>
            <a:r>
              <a:rPr lang="es-ES" dirty="0"/>
              <a:t>	 y += x; </a:t>
            </a:r>
            <a:r>
              <a:rPr lang="es-ES" dirty="0" smtClean="0"/>
              <a:t>}</a:t>
            </a:r>
          </a:p>
          <a:p>
            <a:pPr marL="68580" indent="0">
              <a:buNone/>
            </a:pPr>
            <a:r>
              <a:rPr lang="es-ES" dirty="0" smtClean="0"/>
              <a:t> </a:t>
            </a:r>
            <a:endParaRPr lang="en-US" dirty="0"/>
          </a:p>
          <a:p>
            <a:r>
              <a:rPr lang="en-US" b="1" dirty="0" smtClean="0"/>
              <a:t>Token Stream:</a:t>
            </a:r>
          </a:p>
          <a:p>
            <a:pPr marL="68580" indent="0">
              <a:buNone/>
            </a:pPr>
            <a:r>
              <a:rPr lang="en-US" dirty="0" err="1" smtClean="0"/>
              <a:t>T_While</a:t>
            </a:r>
            <a:r>
              <a:rPr lang="en-US" dirty="0" smtClean="0"/>
              <a:t>   </a:t>
            </a:r>
            <a:r>
              <a:rPr lang="en-US" dirty="0" err="1" smtClean="0"/>
              <a:t>T_LeftParen</a:t>
            </a:r>
            <a:r>
              <a:rPr lang="en-US" dirty="0" smtClean="0"/>
              <a:t>   </a:t>
            </a:r>
            <a:r>
              <a:rPr lang="en-US" dirty="0" err="1" smtClean="0"/>
              <a:t>T_Identifier</a:t>
            </a:r>
            <a:r>
              <a:rPr lang="en-US" dirty="0" smtClean="0"/>
              <a:t> y   </a:t>
            </a:r>
            <a:r>
              <a:rPr lang="en-US" dirty="0" err="1" smtClean="0"/>
              <a:t>T_Less</a:t>
            </a:r>
            <a:r>
              <a:rPr lang="en-US" dirty="0" smtClean="0"/>
              <a:t> </a:t>
            </a:r>
            <a:r>
              <a:rPr lang="en-US" dirty="0" err="1" smtClean="0"/>
              <a:t>T_Identifier</a:t>
            </a:r>
            <a:r>
              <a:rPr lang="en-US" dirty="0" smtClean="0"/>
              <a:t> </a:t>
            </a:r>
            <a:r>
              <a:rPr lang="en-US" dirty="0"/>
              <a:t>z </a:t>
            </a:r>
            <a:r>
              <a:rPr lang="en-US" dirty="0" smtClean="0"/>
              <a:t>  </a:t>
            </a:r>
            <a:r>
              <a:rPr lang="en-US" dirty="0" err="1" smtClean="0"/>
              <a:t>T_RightParen</a:t>
            </a:r>
            <a:r>
              <a:rPr lang="en-US" dirty="0" smtClean="0"/>
              <a:t>   </a:t>
            </a:r>
            <a:r>
              <a:rPr lang="en-US" dirty="0" err="1" smtClean="0"/>
              <a:t>T_OpenBrace</a:t>
            </a:r>
            <a:r>
              <a:rPr lang="en-US" dirty="0" smtClean="0"/>
              <a:t>   </a:t>
            </a:r>
            <a:r>
              <a:rPr lang="en-US" dirty="0" err="1" smtClean="0"/>
              <a:t>T_Int</a:t>
            </a:r>
            <a:r>
              <a:rPr lang="en-US" dirty="0" smtClean="0"/>
              <a:t>  </a:t>
            </a:r>
            <a:r>
              <a:rPr lang="en-US" dirty="0" err="1" smtClean="0"/>
              <a:t>T_Identifier</a:t>
            </a:r>
            <a:r>
              <a:rPr lang="en-US" dirty="0" smtClean="0"/>
              <a:t> </a:t>
            </a:r>
            <a:r>
              <a:rPr lang="en-US" dirty="0"/>
              <a:t>x </a:t>
            </a:r>
            <a:r>
              <a:rPr lang="en-US" dirty="0" smtClean="0"/>
              <a:t>  </a:t>
            </a:r>
            <a:r>
              <a:rPr lang="en-US" dirty="0" err="1" smtClean="0"/>
              <a:t>T_Assign</a:t>
            </a:r>
            <a:r>
              <a:rPr lang="en-US" dirty="0" smtClean="0"/>
              <a:t>   </a:t>
            </a:r>
            <a:r>
              <a:rPr lang="en-US" dirty="0" err="1" smtClean="0"/>
              <a:t>T_Identifier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smtClean="0"/>
              <a:t>  </a:t>
            </a:r>
            <a:r>
              <a:rPr lang="en-US" dirty="0" err="1" smtClean="0"/>
              <a:t>T_Plus</a:t>
            </a:r>
            <a:r>
              <a:rPr lang="en-US" dirty="0" smtClean="0"/>
              <a:t>   </a:t>
            </a:r>
            <a:r>
              <a:rPr lang="en-US" dirty="0" err="1" smtClean="0"/>
              <a:t>T_Identifier</a:t>
            </a:r>
            <a:r>
              <a:rPr lang="en-US" dirty="0" smtClean="0"/>
              <a:t> </a:t>
            </a:r>
            <a:r>
              <a:rPr lang="en-US" dirty="0"/>
              <a:t>b </a:t>
            </a:r>
            <a:r>
              <a:rPr lang="en-US" dirty="0" smtClean="0"/>
              <a:t> </a:t>
            </a:r>
            <a:r>
              <a:rPr lang="en-US" dirty="0" err="1" smtClean="0"/>
              <a:t>T_Semicolon</a:t>
            </a:r>
            <a:r>
              <a:rPr lang="en-US" dirty="0" smtClean="0"/>
              <a:t>   </a:t>
            </a:r>
            <a:r>
              <a:rPr lang="en-US" dirty="0" err="1" smtClean="0"/>
              <a:t>T_Identifier</a:t>
            </a:r>
            <a:r>
              <a:rPr lang="en-US" dirty="0" smtClean="0"/>
              <a:t> </a:t>
            </a:r>
            <a:r>
              <a:rPr lang="en-US" dirty="0"/>
              <a:t>y </a:t>
            </a:r>
            <a:r>
              <a:rPr lang="en-US" dirty="0" smtClean="0"/>
              <a:t>   </a:t>
            </a:r>
            <a:r>
              <a:rPr lang="en-US" dirty="0" err="1" smtClean="0"/>
              <a:t>T_PlusAssign</a:t>
            </a:r>
            <a:r>
              <a:rPr lang="en-US" dirty="0" smtClean="0"/>
              <a:t>   </a:t>
            </a:r>
            <a:r>
              <a:rPr lang="en-US" dirty="0" err="1"/>
              <a:t>T_Identifier</a:t>
            </a:r>
            <a:r>
              <a:rPr lang="en-US" dirty="0"/>
              <a:t> x </a:t>
            </a:r>
            <a:r>
              <a:rPr lang="en-US" dirty="0" smtClean="0"/>
              <a:t>   </a:t>
            </a:r>
            <a:r>
              <a:rPr lang="en-US" dirty="0" err="1" smtClean="0"/>
              <a:t>T_Semicolon</a:t>
            </a:r>
            <a:r>
              <a:rPr lang="en-US" dirty="0" smtClean="0"/>
              <a:t> </a:t>
            </a:r>
            <a:r>
              <a:rPr lang="en-US" dirty="0" err="1" smtClean="0"/>
              <a:t>T_CloseBrace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52431"/>
            <a:ext cx="8001000" cy="4148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 Simple </a:t>
            </a:r>
            <a:r>
              <a:rPr lang="en-US" altLang="en-US" b="1" dirty="0"/>
              <a:t>FSA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787121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 Simple </a:t>
            </a:r>
            <a:r>
              <a:rPr lang="en-US" altLang="en-US" b="1" dirty="0"/>
              <a:t>FSA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84140"/>
            <a:ext cx="8001000" cy="3864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48511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 Simple </a:t>
            </a:r>
            <a:r>
              <a:rPr lang="en-US" altLang="en-US" b="1" dirty="0"/>
              <a:t>FSA</a:t>
            </a:r>
            <a:endParaRPr lang="en-US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8448"/>
            <a:ext cx="7924800" cy="3810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14943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 Simple </a:t>
            </a:r>
            <a:r>
              <a:rPr lang="en-US" altLang="en-US" b="1" dirty="0"/>
              <a:t>FSA</a:t>
            </a:r>
            <a:endParaRPr lang="en-US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64654"/>
            <a:ext cx="7981726" cy="3907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14943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41" y="2333625"/>
            <a:ext cx="8046359" cy="384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 Simple </a:t>
            </a:r>
            <a:r>
              <a:rPr lang="en-US" altLang="en-US" b="1" dirty="0"/>
              <a:t>FSA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46660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pPr algn="ctr"/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620000" cy="4343400"/>
          </a:xfrm>
        </p:spPr>
        <p:txBody>
          <a:bodyPr/>
          <a:lstStyle/>
          <a:p>
            <a:r>
              <a:rPr lang="en-US" b="1" dirty="0"/>
              <a:t>Example 3.14: </a:t>
            </a:r>
            <a:r>
              <a:rPr lang="en-US" b="1" dirty="0" smtClean="0"/>
              <a:t>(page 148) </a:t>
            </a:r>
            <a:r>
              <a:rPr lang="en-US" dirty="0" smtClean="0"/>
              <a:t>The </a:t>
            </a:r>
            <a:r>
              <a:rPr lang="en-US" dirty="0"/>
              <a:t>transition graph for an </a:t>
            </a:r>
            <a:r>
              <a:rPr lang="en-US" dirty="0" smtClean="0"/>
              <a:t>FSA </a:t>
            </a:r>
            <a:r>
              <a:rPr lang="en-US" dirty="0"/>
              <a:t>recognizing the language of regular expression </a:t>
            </a:r>
            <a:r>
              <a:rPr lang="en-US" b="1" dirty="0"/>
              <a:t>(</a:t>
            </a:r>
            <a:r>
              <a:rPr lang="en-US" b="1" dirty="0" err="1"/>
              <a:t>a|b</a:t>
            </a:r>
            <a:r>
              <a:rPr lang="en-US" b="1" dirty="0"/>
              <a:t>)*</a:t>
            </a:r>
            <a:r>
              <a:rPr lang="en-US" b="1" dirty="0" err="1"/>
              <a:t>abb</a:t>
            </a:r>
            <a:r>
              <a:rPr lang="en-US" b="1" dirty="0"/>
              <a:t> </a:t>
            </a:r>
            <a:r>
              <a:rPr lang="en-US" dirty="0"/>
              <a:t>is shown in Fig. 3.24. 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657600"/>
            <a:ext cx="5486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33942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467600" cy="4419600"/>
          </a:xfrm>
        </p:spPr>
        <p:txBody>
          <a:bodyPr>
            <a:normAutofit/>
          </a:bodyPr>
          <a:lstStyle/>
          <a:p>
            <a:pPr marL="342900" lvl="1"/>
            <a:r>
              <a:rPr lang="en-US" dirty="0"/>
              <a:t>We can also represent an </a:t>
            </a:r>
            <a:r>
              <a:rPr lang="en-US" dirty="0" smtClean="0"/>
              <a:t>FSA </a:t>
            </a:r>
            <a:r>
              <a:rPr lang="en-US" dirty="0"/>
              <a:t>by a </a:t>
            </a:r>
            <a:r>
              <a:rPr lang="en-US" b="1" dirty="0"/>
              <a:t>transition table</a:t>
            </a:r>
            <a:r>
              <a:rPr lang="en-US" dirty="0"/>
              <a:t>, whose rows correspond to states, and whose columns correspond to the input symbols and </a:t>
            </a:r>
            <a:r>
              <a:rPr lang="el-GR" altLang="en-US" sz="2400" dirty="0"/>
              <a:t>ε</a:t>
            </a:r>
            <a:endParaRPr lang="en-US" altLang="en-US" sz="2400" dirty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entry for a given state and input is the value of the transition function applied to those arguments.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the transition function has no information about that state-input pair, we put 0 in the table for the pair.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Transition Tables </a:t>
            </a:r>
          </a:p>
        </p:txBody>
      </p:sp>
    </p:spTree>
    <p:extLst>
      <p:ext uri="{BB962C8B-B14F-4D97-AF65-F5344CB8AC3E}">
        <p14:creationId xmlns:p14="http://schemas.microsoft.com/office/powerpoint/2010/main" val="40958985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pPr algn="ctr"/>
            <a:r>
              <a:rPr lang="en-US" b="1" dirty="0"/>
              <a:t>Transition Tables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543800" cy="4267200"/>
          </a:xfrm>
        </p:spPr>
        <p:txBody>
          <a:bodyPr/>
          <a:lstStyle/>
          <a:p>
            <a:r>
              <a:rPr lang="en-US" b="1" dirty="0"/>
              <a:t>Example 3.15</a:t>
            </a:r>
            <a:r>
              <a:rPr lang="en-US" b="1" dirty="0" smtClean="0"/>
              <a:t>: (page 149) </a:t>
            </a:r>
            <a:r>
              <a:rPr lang="en-US" dirty="0"/>
              <a:t>The transition table for the </a:t>
            </a:r>
            <a:r>
              <a:rPr lang="en-US" dirty="0" smtClean="0"/>
              <a:t>FSA </a:t>
            </a:r>
            <a:r>
              <a:rPr lang="en-US" dirty="0"/>
              <a:t>of </a:t>
            </a:r>
            <a:r>
              <a:rPr lang="en-US" dirty="0" smtClean="0"/>
              <a:t>the example 3.14 is: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739" y="3124200"/>
            <a:ext cx="4587461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61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56264"/>
            <a:ext cx="7772400" cy="64873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Acceptance of Input Strings by Automata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620000" cy="4267200"/>
          </a:xfrm>
        </p:spPr>
        <p:txBody>
          <a:bodyPr/>
          <a:lstStyle/>
          <a:p>
            <a:r>
              <a:rPr lang="en-US" sz="2200" b="1" dirty="0"/>
              <a:t>Example 3.16</a:t>
            </a:r>
            <a:r>
              <a:rPr lang="en-US" sz="2200" b="1" dirty="0" smtClean="0"/>
              <a:t>: (page 149) </a:t>
            </a:r>
            <a:r>
              <a:rPr lang="en-US" sz="2200" dirty="0"/>
              <a:t>The string </a:t>
            </a:r>
            <a:r>
              <a:rPr lang="en-US" sz="2200" b="1" dirty="0" err="1"/>
              <a:t>aabb</a:t>
            </a:r>
            <a:r>
              <a:rPr lang="en-US" sz="2200" dirty="0"/>
              <a:t> is accepted by the </a:t>
            </a:r>
            <a:r>
              <a:rPr lang="en-US" sz="2200" dirty="0" smtClean="0"/>
              <a:t>FSA </a:t>
            </a:r>
            <a:r>
              <a:rPr lang="en-US" sz="2200" dirty="0"/>
              <a:t>of </a:t>
            </a:r>
            <a:r>
              <a:rPr lang="en-US" sz="2200" dirty="0" smtClean="0"/>
              <a:t>the example 3.14. </a:t>
            </a:r>
            <a:r>
              <a:rPr lang="en-US" sz="2200" dirty="0"/>
              <a:t>The path labeled by </a:t>
            </a:r>
            <a:r>
              <a:rPr lang="en-US" sz="2200" b="1" dirty="0" err="1"/>
              <a:t>aabb</a:t>
            </a:r>
            <a:r>
              <a:rPr lang="en-US" sz="2200" dirty="0"/>
              <a:t> from state </a:t>
            </a:r>
            <a:r>
              <a:rPr lang="en-US" sz="2200" dirty="0" smtClean="0"/>
              <a:t>0 </a:t>
            </a:r>
            <a:r>
              <a:rPr lang="en-US" sz="2200" dirty="0"/>
              <a:t>to state 3 demonstrating this fact is</a:t>
            </a:r>
            <a:r>
              <a:rPr lang="en-US" sz="2200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2200" dirty="0" smtClean="0"/>
              <a:t>Note </a:t>
            </a:r>
            <a:r>
              <a:rPr lang="en-US" sz="2200" dirty="0"/>
              <a:t>that several paths labeled by the same string may lead to different states. For instance, path </a:t>
            </a:r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r>
              <a:rPr lang="en-US" sz="2200" dirty="0"/>
              <a:t>This path leads to state 0, which is not accepting. </a:t>
            </a:r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752600" y="3886200"/>
            <a:ext cx="990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76600" y="3886200"/>
            <a:ext cx="990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800600" y="3886200"/>
            <a:ext cx="990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324600" y="3886200"/>
            <a:ext cx="990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95400" y="3657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3657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43400" y="3657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67400" y="3657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15200" y="3657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55534" y="3472934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544440" y="3429000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144640" y="3505200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92440" y="3505200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828800" y="5562600"/>
            <a:ext cx="990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52800" y="5562600"/>
            <a:ext cx="990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876800" y="5562600"/>
            <a:ext cx="990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400800" y="5562600"/>
            <a:ext cx="990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71600" y="5334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19400" y="5334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419600" y="5334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943600" y="5334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391400" y="5334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231734" y="5149334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620640" y="5105400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220840" y="5181600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68640" y="5181600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55426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27664"/>
            <a:ext cx="7620000" cy="57253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From Regular Expressions to </a:t>
            </a:r>
            <a:r>
              <a:rPr lang="en-US" b="1" dirty="0" smtClean="0"/>
              <a:t>NFAs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467600" cy="4267200"/>
          </a:xfrm>
        </p:spPr>
        <p:txBody>
          <a:bodyPr/>
          <a:lstStyle/>
          <a:p>
            <a:r>
              <a:rPr lang="en-US" dirty="0"/>
              <a:t> Associate each regular expression with an NFA with the following properties: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There </a:t>
            </a:r>
            <a:r>
              <a:rPr lang="en-US" dirty="0"/>
              <a:t>is exactly one accepting state.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There </a:t>
            </a:r>
            <a:r>
              <a:rPr lang="en-US" dirty="0"/>
              <a:t>are no transitions out of the accepting state.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There </a:t>
            </a:r>
            <a:r>
              <a:rPr lang="en-US" dirty="0"/>
              <a:t>are no transitions into the starting state.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648200"/>
            <a:ext cx="78486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91400" y="4724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Accept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1838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Goals of Lexical </a:t>
            </a:r>
            <a:r>
              <a:rPr lang="en-US" b="1" dirty="0" smtClean="0"/>
              <a:t>Analysis (Scanner)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620000" cy="4114800"/>
          </a:xfrm>
        </p:spPr>
        <p:txBody>
          <a:bodyPr/>
          <a:lstStyle/>
          <a:p>
            <a:r>
              <a:rPr lang="en-US" dirty="0"/>
              <a:t>Convert from physical description of a program into sequence of </a:t>
            </a:r>
            <a:r>
              <a:rPr lang="en-US" dirty="0" smtClean="0"/>
              <a:t>tokens</a:t>
            </a:r>
            <a:r>
              <a:rPr lang="en-US" dirty="0"/>
              <a:t>. </a:t>
            </a:r>
          </a:p>
          <a:p>
            <a:r>
              <a:rPr lang="en-US" dirty="0" smtClean="0"/>
              <a:t>Each </a:t>
            </a:r>
            <a:r>
              <a:rPr lang="en-US" dirty="0"/>
              <a:t>token is associated with a lexeme. </a:t>
            </a:r>
          </a:p>
          <a:p>
            <a:r>
              <a:rPr lang="en-US" dirty="0" smtClean="0"/>
              <a:t>Each </a:t>
            </a:r>
            <a:r>
              <a:rPr lang="en-US" dirty="0"/>
              <a:t>token may have optional attributes. </a:t>
            </a:r>
          </a:p>
          <a:p>
            <a:r>
              <a:rPr lang="en-US" dirty="0" smtClean="0"/>
              <a:t>The </a:t>
            </a:r>
            <a:r>
              <a:rPr lang="en-US" dirty="0"/>
              <a:t>token stream will be used in the </a:t>
            </a:r>
            <a:r>
              <a:rPr lang="en-US" b="1" dirty="0"/>
              <a:t>parser</a:t>
            </a:r>
            <a:r>
              <a:rPr lang="en-US" dirty="0"/>
              <a:t> to recover the program structure.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5" name="Group 1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667000" y="5105400"/>
            <a:ext cx="3746500" cy="838200"/>
            <a:chOff x="1576" y="3264"/>
            <a:chExt cx="2360" cy="528"/>
          </a:xfrm>
        </p:grpSpPr>
        <p:sp>
          <p:nvSpPr>
            <p:cNvPr id="6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064" y="3264"/>
              <a:ext cx="672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SzPct val="50000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Scanner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264" y="3264"/>
              <a:ext cx="672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SzPct val="50000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Parser</a:t>
              </a:r>
            </a:p>
          </p:txBody>
        </p:sp>
        <p:sp>
          <p:nvSpPr>
            <p:cNvPr id="8" name="Line 7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1584" y="355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2736" y="355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10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576" y="3360"/>
              <a:ext cx="4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SzPct val="50000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source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776" y="3360"/>
              <a:ext cx="44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SzPct val="50000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tokens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029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Base </a:t>
            </a:r>
            <a:r>
              <a:rPr lang="en-US" b="1" dirty="0" smtClean="0"/>
              <a:t>Cases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2047875"/>
            <a:ext cx="5400675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52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Construction for  </a:t>
            </a:r>
            <a:r>
              <a:rPr lang="en-US" b="1" dirty="0" err="1" smtClean="0"/>
              <a:t>st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152775"/>
            <a:ext cx="560916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072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724936"/>
          </a:xfrm>
        </p:spPr>
        <p:txBody>
          <a:bodyPr/>
          <a:lstStyle/>
          <a:p>
            <a:pPr algn="ctr"/>
            <a:r>
              <a:rPr lang="en-US" b="1" dirty="0"/>
              <a:t>Construction for </a:t>
            </a:r>
            <a:r>
              <a:rPr lang="en-US" b="1" dirty="0" err="1" smtClean="0"/>
              <a:t>s|t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817" y="2424113"/>
            <a:ext cx="4701783" cy="268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607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75264"/>
            <a:ext cx="7024744" cy="724936"/>
          </a:xfrm>
        </p:spPr>
        <p:txBody>
          <a:bodyPr/>
          <a:lstStyle/>
          <a:p>
            <a:pPr algn="ctr"/>
            <a:r>
              <a:rPr lang="en-US" b="1" dirty="0"/>
              <a:t>Construction for </a:t>
            </a:r>
            <a:r>
              <a:rPr lang="en-US" b="1" dirty="0" smtClean="0"/>
              <a:t>s*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976" y="2528888"/>
            <a:ext cx="5498424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111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pPr algn="ctr"/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620000" cy="4191000"/>
          </a:xfrm>
        </p:spPr>
        <p:txBody>
          <a:bodyPr/>
          <a:lstStyle/>
          <a:p>
            <a:r>
              <a:rPr lang="en-US" dirty="0" smtClean="0"/>
              <a:t>Construct the NFS for the regular expression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b="1" dirty="0" smtClean="0"/>
              <a:t>(a l b</a:t>
            </a:r>
            <a:r>
              <a:rPr lang="en-US" b="1" dirty="0"/>
              <a:t>)*</a:t>
            </a:r>
            <a:r>
              <a:rPr lang="en-US" b="1" dirty="0" err="1"/>
              <a:t>abb</a:t>
            </a:r>
            <a:r>
              <a:rPr lang="en-US" b="1" dirty="0"/>
              <a:t>  </a:t>
            </a:r>
          </a:p>
          <a:p>
            <a:endParaRPr lang="en-US" dirty="0" smtClean="0"/>
          </a:p>
          <a:p>
            <a:r>
              <a:rPr lang="en-US" dirty="0" smtClean="0"/>
              <a:t>NFA for </a:t>
            </a:r>
            <a:r>
              <a:rPr lang="en-US" b="1" dirty="0" smtClean="0"/>
              <a:t>a l b </a:t>
            </a:r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886" y="3733800"/>
            <a:ext cx="4637314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79396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pPr algn="ctr"/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620000" cy="4191000"/>
          </a:xfrm>
        </p:spPr>
        <p:txBody>
          <a:bodyPr/>
          <a:lstStyle/>
          <a:p>
            <a:r>
              <a:rPr lang="en-US" dirty="0" smtClean="0"/>
              <a:t>NFA for </a:t>
            </a:r>
            <a:r>
              <a:rPr lang="en-US" b="1" dirty="0"/>
              <a:t>(a l b)*</a:t>
            </a:r>
            <a:endParaRPr lang="en-US" b="1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2438400"/>
            <a:ext cx="62103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649286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pPr algn="ctr"/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620000" cy="4191000"/>
          </a:xfrm>
        </p:spPr>
        <p:txBody>
          <a:bodyPr/>
          <a:lstStyle/>
          <a:p>
            <a:r>
              <a:rPr lang="en-US" dirty="0" smtClean="0"/>
              <a:t>NFA for </a:t>
            </a:r>
            <a:r>
              <a:rPr lang="en-US" b="1" dirty="0" smtClean="0"/>
              <a:t>(</a:t>
            </a:r>
            <a:r>
              <a:rPr lang="en-US" b="1" dirty="0" err="1"/>
              <a:t>alb</a:t>
            </a:r>
            <a:r>
              <a:rPr lang="en-US" b="1" dirty="0"/>
              <a:t>)*</a:t>
            </a:r>
            <a:r>
              <a:rPr lang="en-US" b="1" dirty="0" err="1"/>
              <a:t>abb</a:t>
            </a:r>
            <a:r>
              <a:rPr lang="en-US" b="1" dirty="0"/>
              <a:t> 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14625"/>
            <a:ext cx="7924800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64928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Speeding Up The Scanner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620000" cy="42672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/>
              <a:t>DFA</a:t>
            </a:r>
            <a:r>
              <a:rPr lang="en-US" dirty="0"/>
              <a:t> is like an </a:t>
            </a:r>
            <a:r>
              <a:rPr lang="en-US" b="1" dirty="0"/>
              <a:t>NFA</a:t>
            </a:r>
            <a:r>
              <a:rPr lang="en-US" dirty="0"/>
              <a:t>, but with tighter </a:t>
            </a:r>
            <a:r>
              <a:rPr lang="en-US" dirty="0" smtClean="0"/>
              <a:t>restrictions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Every </a:t>
            </a:r>
            <a:r>
              <a:rPr lang="en-US" dirty="0"/>
              <a:t>state must have exactly one transition defined for every letter.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ε-moves </a:t>
            </a:r>
            <a:r>
              <a:rPr lang="en-US" dirty="0"/>
              <a:t>are not allowed.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002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728" y="838200"/>
            <a:ext cx="7024744" cy="6487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From NFA to DFA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5334000"/>
          </a:xfrm>
        </p:spPr>
        <p:txBody>
          <a:bodyPr>
            <a:normAutofit/>
          </a:bodyPr>
          <a:lstStyle/>
          <a:p>
            <a:r>
              <a:rPr lang="en-US" sz="2200" dirty="0"/>
              <a:t>constructs a transition table </a:t>
            </a:r>
            <a:r>
              <a:rPr lang="en-US" sz="2200" b="1" dirty="0" err="1"/>
              <a:t>Dtran</a:t>
            </a:r>
            <a:r>
              <a:rPr lang="en-US" sz="2200" dirty="0"/>
              <a:t> for </a:t>
            </a:r>
            <a:r>
              <a:rPr lang="en-US" sz="2200" b="1" dirty="0" smtClean="0"/>
              <a:t>DFA</a:t>
            </a:r>
            <a:r>
              <a:rPr lang="en-US" sz="2200" dirty="0" smtClean="0"/>
              <a:t>. </a:t>
            </a:r>
          </a:p>
          <a:p>
            <a:r>
              <a:rPr lang="en-US" sz="2200" dirty="0" smtClean="0"/>
              <a:t>Each </a:t>
            </a:r>
            <a:r>
              <a:rPr lang="en-US" sz="2200" dirty="0"/>
              <a:t>state of </a:t>
            </a:r>
            <a:r>
              <a:rPr lang="en-US" sz="2200" b="1" dirty="0" smtClean="0"/>
              <a:t>DFA</a:t>
            </a:r>
            <a:r>
              <a:rPr lang="en-US" sz="2200" dirty="0" smtClean="0"/>
              <a:t> </a:t>
            </a:r>
            <a:r>
              <a:rPr lang="en-US" sz="2200" dirty="0"/>
              <a:t>is a set of </a:t>
            </a:r>
            <a:r>
              <a:rPr lang="en-US" sz="2200" b="1" dirty="0"/>
              <a:t>NFA</a:t>
            </a:r>
            <a:r>
              <a:rPr lang="en-US" sz="2200" dirty="0"/>
              <a:t> </a:t>
            </a:r>
            <a:r>
              <a:rPr lang="en-US" sz="2200" dirty="0" smtClean="0"/>
              <a:t>states</a:t>
            </a:r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Note </a:t>
            </a:r>
            <a:r>
              <a:rPr lang="en-US" sz="2200" dirty="0"/>
              <a:t>that </a:t>
            </a:r>
            <a:r>
              <a:rPr lang="en-US" sz="2200" b="1" dirty="0"/>
              <a:t>s</a:t>
            </a:r>
            <a:r>
              <a:rPr lang="en-US" sz="2200" dirty="0"/>
              <a:t> is a single state of </a:t>
            </a:r>
            <a:r>
              <a:rPr lang="en-US" sz="2200" b="1" dirty="0" smtClean="0"/>
              <a:t>NFA</a:t>
            </a:r>
            <a:r>
              <a:rPr lang="en-US" sz="2200" dirty="0" smtClean="0"/>
              <a:t>, </a:t>
            </a:r>
            <a:r>
              <a:rPr lang="en-US" sz="2200" dirty="0"/>
              <a:t>while </a:t>
            </a:r>
            <a:r>
              <a:rPr lang="en-US" sz="2200" b="1" dirty="0"/>
              <a:t>T</a:t>
            </a:r>
            <a:r>
              <a:rPr lang="en-US" sz="2200" dirty="0"/>
              <a:t> is a set of </a:t>
            </a:r>
            <a:r>
              <a:rPr lang="en-US" sz="2200" dirty="0" smtClean="0"/>
              <a:t>states </a:t>
            </a:r>
            <a:r>
              <a:rPr lang="en-US" sz="2200" dirty="0"/>
              <a:t>of </a:t>
            </a:r>
            <a:r>
              <a:rPr lang="en-US" sz="2200" b="1" dirty="0" smtClean="0"/>
              <a:t>NFA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95525"/>
            <a:ext cx="8001001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492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pPr algn="ctr"/>
            <a:r>
              <a:rPr lang="en-US" b="1" dirty="0"/>
              <a:t>From NFA to DFA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20000" cy="4419600"/>
          </a:xfrm>
        </p:spPr>
        <p:txBody>
          <a:bodyPr>
            <a:normAutofit/>
          </a:bodyPr>
          <a:lstStyle/>
          <a:p>
            <a:r>
              <a:rPr lang="en-US" b="1" dirty="0"/>
              <a:t>Example 3.21 : </a:t>
            </a:r>
            <a:r>
              <a:rPr lang="en-US" b="1" dirty="0" smtClean="0"/>
              <a:t>(page 154) </a:t>
            </a:r>
            <a:r>
              <a:rPr lang="en-US" dirty="0" smtClean="0"/>
              <a:t>for the NFA </a:t>
            </a:r>
            <a:r>
              <a:rPr lang="en-US" dirty="0"/>
              <a:t>accepting (a1 b) *</a:t>
            </a:r>
            <a:r>
              <a:rPr lang="en-US" dirty="0" err="1"/>
              <a:t>abb</a:t>
            </a:r>
            <a:r>
              <a:rPr lang="en-US" dirty="0"/>
              <a:t>; 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ε-closure(0) = </a:t>
            </a:r>
            <a:r>
              <a:rPr lang="en-US" dirty="0"/>
              <a:t>{</a:t>
            </a:r>
            <a:r>
              <a:rPr lang="en-US" dirty="0" smtClean="0"/>
              <a:t>0,1,2,4,7} = A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since </a:t>
            </a:r>
            <a:r>
              <a:rPr lang="en-US" dirty="0"/>
              <a:t>these are exactly the states reachable from state 0 via a path all of whose edges have label ε</a:t>
            </a:r>
            <a:r>
              <a:rPr lang="en-US" dirty="0" smtClean="0"/>
              <a:t>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Note </a:t>
            </a:r>
            <a:r>
              <a:rPr lang="en-US" dirty="0"/>
              <a:t>that a path can have zero edges, so state 0 is reachable from itself by an ε </a:t>
            </a:r>
            <a:r>
              <a:rPr lang="en-US" dirty="0" smtClean="0"/>
              <a:t>-</a:t>
            </a:r>
            <a:r>
              <a:rPr lang="en-US" dirty="0"/>
              <a:t>labeled path.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4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Challenges in Lexical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362200"/>
            <a:ext cx="6858000" cy="3733800"/>
          </a:xfrm>
        </p:spPr>
        <p:txBody>
          <a:bodyPr/>
          <a:lstStyle/>
          <a:p>
            <a:r>
              <a:rPr lang="en-US" dirty="0"/>
              <a:t>How to partition the program into lexemes?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to label each lexeme </a:t>
            </a:r>
            <a:r>
              <a:rPr lang="en-US" dirty="0" smtClean="0"/>
              <a:t>correctly?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pPr algn="ctr"/>
            <a:r>
              <a:rPr lang="en-US" b="1" dirty="0"/>
              <a:t>From NFA to DFA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200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input alphabet is {a, b). </a:t>
            </a:r>
            <a:r>
              <a:rPr lang="en-US" dirty="0" smtClean="0"/>
              <a:t>Thus</a:t>
            </a:r>
            <a:r>
              <a:rPr lang="en-US" dirty="0"/>
              <a:t>, our first step is to mark A and compute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Dtran</a:t>
            </a:r>
            <a:r>
              <a:rPr lang="en-US" dirty="0" smtClean="0"/>
              <a:t>[A</a:t>
            </a:r>
            <a:r>
              <a:rPr lang="en-US" dirty="0"/>
              <a:t>, a] = ε </a:t>
            </a:r>
            <a:r>
              <a:rPr lang="en-US" dirty="0" smtClean="0"/>
              <a:t>-closure(move(A</a:t>
            </a:r>
            <a:r>
              <a:rPr lang="en-US" dirty="0"/>
              <a:t>, a))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Dtran</a:t>
            </a:r>
            <a:r>
              <a:rPr lang="en-US" dirty="0" smtClean="0"/>
              <a:t>[A</a:t>
            </a:r>
            <a:r>
              <a:rPr lang="en-US" dirty="0"/>
              <a:t>, b] = ε </a:t>
            </a:r>
            <a:r>
              <a:rPr lang="en-US" dirty="0" smtClean="0"/>
              <a:t>- closure(move(A</a:t>
            </a:r>
            <a:r>
              <a:rPr lang="en-US" dirty="0"/>
              <a:t>, b</a:t>
            </a:r>
            <a:r>
              <a:rPr lang="en-US" dirty="0" smtClean="0"/>
              <a:t>))</a:t>
            </a:r>
          </a:p>
          <a:p>
            <a:pPr marL="365760" lvl="1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Among </a:t>
            </a:r>
            <a:r>
              <a:rPr lang="en-US" dirty="0"/>
              <a:t>the states 0, 1, 2, 4, and 7, only 2 and 7 have transitions on a, to 3 and 8, respectively.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	Thus</a:t>
            </a:r>
            <a:r>
              <a:rPr lang="en-US" dirty="0"/>
              <a:t>, move(A, a) = {3,8).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	Also</a:t>
            </a:r>
            <a:r>
              <a:rPr lang="en-US" dirty="0"/>
              <a:t>, ε </a:t>
            </a:r>
            <a:r>
              <a:rPr lang="en-US" dirty="0" smtClean="0"/>
              <a:t>-</a:t>
            </a:r>
            <a:r>
              <a:rPr lang="en-US" dirty="0"/>
              <a:t>closure({</a:t>
            </a:r>
            <a:r>
              <a:rPr lang="en-US" dirty="0" smtClean="0"/>
              <a:t>3,8}) </a:t>
            </a:r>
            <a:r>
              <a:rPr lang="en-US" dirty="0"/>
              <a:t>= {</a:t>
            </a:r>
            <a:r>
              <a:rPr lang="en-US" dirty="0" smtClean="0"/>
              <a:t>1,2,3,4,6,7,8</a:t>
            </a:r>
            <a:r>
              <a:rPr lang="en-US" dirty="0"/>
              <a:t>}</a:t>
            </a:r>
            <a:r>
              <a:rPr lang="en-US" dirty="0" smtClean="0"/>
              <a:t>  </a:t>
            </a:r>
          </a:p>
          <a:p>
            <a:pPr marL="365760" lvl="1" indent="0">
              <a:buNone/>
            </a:pPr>
            <a:r>
              <a:rPr lang="en-US" dirty="0" smtClean="0"/>
              <a:t>, </a:t>
            </a:r>
            <a:r>
              <a:rPr lang="en-US" dirty="0"/>
              <a:t>so we conclude  </a:t>
            </a:r>
            <a:r>
              <a:rPr lang="en-US" dirty="0" err="1" smtClean="0"/>
              <a:t>Dtran</a:t>
            </a:r>
            <a:r>
              <a:rPr lang="en-US" dirty="0" smtClean="0"/>
              <a:t>[A</a:t>
            </a:r>
            <a:r>
              <a:rPr lang="en-US" dirty="0"/>
              <a:t>, a] = ε </a:t>
            </a:r>
            <a:r>
              <a:rPr lang="en-US" dirty="0" smtClean="0"/>
              <a:t>-closure(</a:t>
            </a:r>
            <a:r>
              <a:rPr lang="en-US" dirty="0" err="1" smtClean="0"/>
              <a:t>rnove</a:t>
            </a:r>
            <a:r>
              <a:rPr lang="en-US" dirty="0" smtClean="0"/>
              <a:t>(A</a:t>
            </a:r>
            <a:r>
              <a:rPr lang="en-US" dirty="0"/>
              <a:t>, a)) = ε </a:t>
            </a:r>
            <a:r>
              <a:rPr lang="en-US" dirty="0" smtClean="0"/>
              <a:t>-</a:t>
            </a:r>
            <a:r>
              <a:rPr lang="en-US" dirty="0"/>
              <a:t>closure({3, </a:t>
            </a:r>
            <a:r>
              <a:rPr lang="en-US" dirty="0" smtClean="0"/>
              <a:t>8}) = B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8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pPr algn="ctr"/>
            <a:r>
              <a:rPr lang="en-US" b="1" dirty="0"/>
              <a:t>From NFA to DFA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20000" cy="4419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Now, we must compute </a:t>
            </a:r>
            <a:r>
              <a:rPr lang="en-US" dirty="0" err="1"/>
              <a:t>Dtran</a:t>
            </a:r>
            <a:r>
              <a:rPr lang="en-US" dirty="0"/>
              <a:t>[A, b]. Among the states in A, only 4 has a transition on b, and it goes to 5. </a:t>
            </a:r>
            <a:r>
              <a:rPr lang="en-US" dirty="0" smtClean="0"/>
              <a:t>Thus,</a:t>
            </a:r>
          </a:p>
          <a:p>
            <a:pPr marL="365760" lvl="1" indent="0">
              <a:buNone/>
            </a:pPr>
            <a:r>
              <a:rPr lang="en-US" dirty="0" err="1" smtClean="0"/>
              <a:t>Dtran</a:t>
            </a:r>
            <a:r>
              <a:rPr lang="en-US" dirty="0" smtClean="0"/>
              <a:t>[A, b] = ε -closure(</a:t>
            </a:r>
            <a:r>
              <a:rPr lang="en-US" dirty="0" err="1" smtClean="0"/>
              <a:t>rnove</a:t>
            </a:r>
            <a:r>
              <a:rPr lang="en-US" dirty="0" smtClean="0"/>
              <a:t>(A, b)) = </a:t>
            </a:r>
            <a:r>
              <a:rPr lang="en-US" dirty="0"/>
              <a:t>ε </a:t>
            </a:r>
            <a:r>
              <a:rPr lang="en-US" dirty="0" smtClean="0"/>
              <a:t>-closure({5}) = {I, 2</a:t>
            </a:r>
            <a:r>
              <a:rPr lang="en-US" smtClean="0"/>
              <a:t>, </a:t>
            </a:r>
            <a:r>
              <a:rPr lang="en-US" smtClean="0"/>
              <a:t>4,5, 6,7</a:t>
            </a:r>
            <a:r>
              <a:rPr lang="en-US" dirty="0" smtClean="0"/>
              <a:t>} = C</a:t>
            </a:r>
          </a:p>
          <a:p>
            <a:r>
              <a:rPr lang="en-US" dirty="0" smtClean="0"/>
              <a:t>B={1,2,3,4,6,7,8</a:t>
            </a:r>
            <a:r>
              <a:rPr lang="en-US" dirty="0"/>
              <a:t>}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/>
              <a:t>Now, we must compute </a:t>
            </a:r>
            <a:r>
              <a:rPr lang="en-US" dirty="0" err="1" smtClean="0"/>
              <a:t>Dtran</a:t>
            </a:r>
            <a:r>
              <a:rPr lang="en-US" dirty="0" smtClean="0"/>
              <a:t>[B, a].</a:t>
            </a:r>
          </a:p>
          <a:p>
            <a:pPr marL="838962" lvl="3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Dtran</a:t>
            </a:r>
            <a:r>
              <a:rPr lang="en-US" dirty="0" smtClean="0"/>
              <a:t>[B, a] </a:t>
            </a:r>
            <a:r>
              <a:rPr lang="en-US" dirty="0"/>
              <a:t>= ε -</a:t>
            </a:r>
            <a:r>
              <a:rPr lang="en-US" dirty="0" smtClean="0"/>
              <a:t>closure(</a:t>
            </a:r>
            <a:r>
              <a:rPr lang="en-US" dirty="0" err="1" smtClean="0"/>
              <a:t>rnove</a:t>
            </a:r>
            <a:r>
              <a:rPr lang="en-US" dirty="0" smtClean="0"/>
              <a:t>(B, a)) </a:t>
            </a:r>
            <a:r>
              <a:rPr lang="en-US" dirty="0"/>
              <a:t>= ε </a:t>
            </a:r>
            <a:r>
              <a:rPr lang="en-US" dirty="0" smtClean="0"/>
              <a:t>-</a:t>
            </a:r>
            <a:r>
              <a:rPr lang="en-US" dirty="0"/>
              <a:t>closure</a:t>
            </a:r>
            <a:r>
              <a:rPr lang="en-US" dirty="0" smtClean="0"/>
              <a:t>({3,8}) </a:t>
            </a:r>
            <a:r>
              <a:rPr lang="en-US" dirty="0"/>
              <a:t>= </a:t>
            </a:r>
            <a:r>
              <a:rPr lang="en-US" dirty="0" smtClean="0"/>
              <a:t>B</a:t>
            </a:r>
          </a:p>
          <a:p>
            <a:pPr marL="838962" lvl="3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Now, we must compute </a:t>
            </a:r>
            <a:r>
              <a:rPr lang="en-US" dirty="0" err="1"/>
              <a:t>Dtran</a:t>
            </a:r>
            <a:r>
              <a:rPr lang="en-US" dirty="0"/>
              <a:t>[B, </a:t>
            </a:r>
            <a:r>
              <a:rPr lang="en-US" dirty="0" smtClean="0"/>
              <a:t>b].</a:t>
            </a:r>
            <a:endParaRPr lang="en-US" dirty="0"/>
          </a:p>
          <a:p>
            <a:pPr marL="838962" lvl="3" indent="-285750">
              <a:buFont typeface="Wingdings" panose="05000000000000000000" pitchFamily="2" charset="2"/>
              <a:buChar char="§"/>
            </a:pPr>
            <a:r>
              <a:rPr lang="en-US" dirty="0" err="1"/>
              <a:t>Dtran</a:t>
            </a:r>
            <a:r>
              <a:rPr lang="en-US" dirty="0"/>
              <a:t>[B, </a:t>
            </a:r>
            <a:r>
              <a:rPr lang="en-US" dirty="0" smtClean="0"/>
              <a:t>b] </a:t>
            </a:r>
            <a:r>
              <a:rPr lang="en-US" dirty="0"/>
              <a:t>= ε -closure(</a:t>
            </a:r>
            <a:r>
              <a:rPr lang="en-US" dirty="0" err="1"/>
              <a:t>rnove</a:t>
            </a:r>
            <a:r>
              <a:rPr lang="en-US" dirty="0"/>
              <a:t>(B, </a:t>
            </a:r>
            <a:r>
              <a:rPr lang="en-US" dirty="0" smtClean="0"/>
              <a:t>b)) </a:t>
            </a:r>
            <a:r>
              <a:rPr lang="en-US" dirty="0"/>
              <a:t>= ε </a:t>
            </a:r>
            <a:r>
              <a:rPr lang="en-US" dirty="0" smtClean="0"/>
              <a:t>-</a:t>
            </a:r>
            <a:r>
              <a:rPr lang="en-US" dirty="0"/>
              <a:t>closure</a:t>
            </a:r>
            <a:r>
              <a:rPr lang="en-US" dirty="0" smtClean="0"/>
              <a:t>({5,9}) </a:t>
            </a:r>
            <a:r>
              <a:rPr lang="en-US" dirty="0"/>
              <a:t>= </a:t>
            </a:r>
            <a:r>
              <a:rPr lang="en-US" dirty="0" smtClean="0"/>
              <a:t>{1, </a:t>
            </a:r>
            <a:r>
              <a:rPr lang="en-US" dirty="0"/>
              <a:t>2, 4, 5, 6, 7, 9} = D </a:t>
            </a:r>
          </a:p>
          <a:p>
            <a:pPr marL="342900" lvl="2" indent="0">
              <a:buNone/>
            </a:pPr>
            <a:endParaRPr lang="en-US" dirty="0"/>
          </a:p>
          <a:p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7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pPr algn="ctr"/>
            <a:r>
              <a:rPr lang="en-US" b="1" dirty="0"/>
              <a:t>From NFA to DFA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848600" cy="457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C= {I, 2, 4, 6, 7}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Now</a:t>
            </a:r>
            <a:r>
              <a:rPr lang="en-US" dirty="0"/>
              <a:t>, we must compute </a:t>
            </a:r>
            <a:r>
              <a:rPr lang="en-US" dirty="0" err="1" smtClean="0"/>
              <a:t>Dtran</a:t>
            </a:r>
            <a:r>
              <a:rPr lang="en-US" dirty="0" smtClean="0"/>
              <a:t>[C, a].</a:t>
            </a:r>
          </a:p>
          <a:p>
            <a:pPr marL="640080" lvl="2" indent="0">
              <a:buNone/>
            </a:pPr>
            <a:r>
              <a:rPr lang="en-US" sz="2200" dirty="0" err="1" smtClean="0"/>
              <a:t>Dtran</a:t>
            </a:r>
            <a:r>
              <a:rPr lang="en-US" sz="2200" dirty="0" smtClean="0"/>
              <a:t>[C, a] </a:t>
            </a:r>
            <a:r>
              <a:rPr lang="en-US" sz="2200" dirty="0"/>
              <a:t>= ε -</a:t>
            </a:r>
            <a:r>
              <a:rPr lang="en-US" sz="2200" dirty="0" smtClean="0"/>
              <a:t>closure(</a:t>
            </a:r>
            <a:r>
              <a:rPr lang="en-US" sz="2200" dirty="0" err="1" smtClean="0"/>
              <a:t>rnove</a:t>
            </a:r>
            <a:r>
              <a:rPr lang="en-US" sz="2200" dirty="0" smtClean="0"/>
              <a:t>(C, a)) </a:t>
            </a:r>
            <a:r>
              <a:rPr lang="en-US" sz="2200" dirty="0"/>
              <a:t>= ε </a:t>
            </a:r>
            <a:r>
              <a:rPr lang="en-US" sz="2200" dirty="0" smtClean="0"/>
              <a:t>-</a:t>
            </a:r>
            <a:r>
              <a:rPr lang="en-US" sz="2200" dirty="0"/>
              <a:t>closure</a:t>
            </a:r>
            <a:r>
              <a:rPr lang="en-US" sz="2200" dirty="0" smtClean="0"/>
              <a:t>({3,8}) </a:t>
            </a:r>
            <a:r>
              <a:rPr lang="en-US" sz="2200" dirty="0"/>
              <a:t>= </a:t>
            </a:r>
            <a:r>
              <a:rPr lang="en-US" sz="2200" dirty="0" smtClean="0"/>
              <a:t>B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Now</a:t>
            </a:r>
            <a:r>
              <a:rPr lang="en-US" dirty="0"/>
              <a:t>, we must compute </a:t>
            </a:r>
            <a:r>
              <a:rPr lang="en-US" dirty="0" err="1" smtClean="0"/>
              <a:t>Dtran</a:t>
            </a:r>
            <a:r>
              <a:rPr lang="en-US" dirty="0" smtClean="0"/>
              <a:t>[C, b].</a:t>
            </a:r>
          </a:p>
          <a:p>
            <a:pPr marL="640080" lvl="2" indent="0">
              <a:buNone/>
            </a:pPr>
            <a:r>
              <a:rPr lang="en-US" sz="2200" dirty="0" err="1" smtClean="0"/>
              <a:t>Dtran</a:t>
            </a:r>
            <a:r>
              <a:rPr lang="en-US" sz="2200" dirty="0" smtClean="0"/>
              <a:t>[C, b] </a:t>
            </a:r>
            <a:r>
              <a:rPr lang="en-US" sz="2200" dirty="0"/>
              <a:t>= ε -</a:t>
            </a:r>
            <a:r>
              <a:rPr lang="en-US" sz="2200" dirty="0" smtClean="0"/>
              <a:t>closure(</a:t>
            </a:r>
            <a:r>
              <a:rPr lang="en-US" sz="2200" dirty="0" err="1" smtClean="0"/>
              <a:t>rnove</a:t>
            </a:r>
            <a:r>
              <a:rPr lang="en-US" sz="2200" dirty="0" smtClean="0"/>
              <a:t>(C, b)) </a:t>
            </a:r>
            <a:r>
              <a:rPr lang="en-US" sz="2200" dirty="0"/>
              <a:t>= ε </a:t>
            </a:r>
            <a:r>
              <a:rPr lang="en-US" sz="2200" dirty="0" smtClean="0"/>
              <a:t>-</a:t>
            </a:r>
            <a:r>
              <a:rPr lang="en-US" sz="2200" dirty="0"/>
              <a:t>closure</a:t>
            </a:r>
            <a:r>
              <a:rPr lang="en-US" sz="2200" dirty="0" smtClean="0"/>
              <a:t>({5}) </a:t>
            </a:r>
            <a:r>
              <a:rPr lang="en-US" sz="2200" dirty="0"/>
              <a:t>= </a:t>
            </a:r>
            <a:r>
              <a:rPr lang="en-US" sz="2200" dirty="0" smtClean="0"/>
              <a:t>C</a:t>
            </a:r>
            <a:endParaRPr lang="en-US" sz="2200" dirty="0"/>
          </a:p>
          <a:p>
            <a:r>
              <a:rPr lang="en-US" dirty="0" smtClean="0"/>
              <a:t>D= </a:t>
            </a:r>
            <a:r>
              <a:rPr lang="en-US" dirty="0"/>
              <a:t>{I, 2, 4, </a:t>
            </a:r>
            <a:r>
              <a:rPr lang="en-US" dirty="0" smtClean="0"/>
              <a:t>5, 6, 7, 9} 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Now, we must compute </a:t>
            </a:r>
            <a:r>
              <a:rPr lang="en-US" dirty="0" err="1" smtClean="0"/>
              <a:t>Dtran</a:t>
            </a:r>
            <a:r>
              <a:rPr lang="en-US" dirty="0" smtClean="0"/>
              <a:t>[D, </a:t>
            </a:r>
            <a:r>
              <a:rPr lang="en-US" dirty="0"/>
              <a:t>a].</a:t>
            </a:r>
          </a:p>
          <a:p>
            <a:pPr marL="640080" lvl="2" indent="0">
              <a:buNone/>
            </a:pPr>
            <a:r>
              <a:rPr lang="en-US" sz="2200" dirty="0" err="1" smtClean="0"/>
              <a:t>Dtran</a:t>
            </a:r>
            <a:r>
              <a:rPr lang="en-US" sz="2200" dirty="0" smtClean="0"/>
              <a:t>[D, </a:t>
            </a:r>
            <a:r>
              <a:rPr lang="en-US" sz="2200" dirty="0"/>
              <a:t>a] = ε -</a:t>
            </a:r>
            <a:r>
              <a:rPr lang="en-US" sz="2200" dirty="0" smtClean="0"/>
              <a:t>closure(</a:t>
            </a:r>
            <a:r>
              <a:rPr lang="en-US" sz="2200" dirty="0" err="1" smtClean="0"/>
              <a:t>rnove</a:t>
            </a:r>
            <a:r>
              <a:rPr lang="en-US" sz="2200" dirty="0" smtClean="0"/>
              <a:t>(D, </a:t>
            </a:r>
            <a:r>
              <a:rPr lang="en-US" sz="2200" dirty="0"/>
              <a:t>a)) = ε -closure({3,8}) = B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Now, we must compute </a:t>
            </a:r>
            <a:r>
              <a:rPr lang="en-US" dirty="0" err="1" smtClean="0"/>
              <a:t>Dtran</a:t>
            </a:r>
            <a:r>
              <a:rPr lang="en-US" dirty="0" smtClean="0"/>
              <a:t>[D, </a:t>
            </a:r>
            <a:r>
              <a:rPr lang="en-US" dirty="0"/>
              <a:t>b].</a:t>
            </a:r>
          </a:p>
          <a:p>
            <a:pPr marL="640080" lvl="2" indent="0">
              <a:buNone/>
            </a:pPr>
            <a:r>
              <a:rPr lang="en-US" sz="2200" dirty="0" err="1" smtClean="0"/>
              <a:t>Dtran</a:t>
            </a:r>
            <a:r>
              <a:rPr lang="en-US" sz="2200" dirty="0" smtClean="0"/>
              <a:t>[D, </a:t>
            </a:r>
            <a:r>
              <a:rPr lang="en-US" sz="2200" dirty="0"/>
              <a:t>b] = ε -</a:t>
            </a:r>
            <a:r>
              <a:rPr lang="en-US" sz="2200" dirty="0" smtClean="0"/>
              <a:t>closure(</a:t>
            </a:r>
            <a:r>
              <a:rPr lang="en-US" sz="2200" dirty="0" err="1" smtClean="0"/>
              <a:t>rnove</a:t>
            </a:r>
            <a:r>
              <a:rPr lang="en-US" sz="2200" dirty="0" smtClean="0"/>
              <a:t>(D, </a:t>
            </a:r>
            <a:r>
              <a:rPr lang="en-US" sz="2200" dirty="0"/>
              <a:t>b)) = ε -closure({</a:t>
            </a:r>
            <a:r>
              <a:rPr lang="en-US" sz="2200" dirty="0" smtClean="0"/>
              <a:t>5,10}) =   {1, 2, 3, 5, 6, 7, 10} = E</a:t>
            </a:r>
            <a:endParaRPr lang="en-US" sz="2200" dirty="0"/>
          </a:p>
          <a:p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8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pPr algn="ctr"/>
            <a:r>
              <a:rPr lang="en-US" b="1" dirty="0"/>
              <a:t>From NFA to DFA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E =   {1, 2, 3, 5, 6, 7, 10} 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Now, we must compute </a:t>
            </a:r>
            <a:r>
              <a:rPr lang="en-US" dirty="0" err="1" smtClean="0"/>
              <a:t>Dtran</a:t>
            </a:r>
            <a:r>
              <a:rPr lang="en-US" dirty="0" smtClean="0"/>
              <a:t>[E, </a:t>
            </a:r>
            <a:r>
              <a:rPr lang="en-US" dirty="0"/>
              <a:t>a].</a:t>
            </a:r>
          </a:p>
          <a:p>
            <a:pPr marL="640080" lvl="2" indent="0">
              <a:buNone/>
            </a:pPr>
            <a:r>
              <a:rPr lang="en-US" dirty="0" err="1" smtClean="0"/>
              <a:t>Dtran</a:t>
            </a:r>
            <a:r>
              <a:rPr lang="en-US" dirty="0" smtClean="0"/>
              <a:t>[E, </a:t>
            </a:r>
            <a:r>
              <a:rPr lang="en-US" dirty="0"/>
              <a:t>a] = ε -</a:t>
            </a:r>
            <a:r>
              <a:rPr lang="en-US" dirty="0" smtClean="0"/>
              <a:t>closure(</a:t>
            </a:r>
            <a:r>
              <a:rPr lang="en-US" dirty="0" err="1" smtClean="0"/>
              <a:t>rnove</a:t>
            </a:r>
            <a:r>
              <a:rPr lang="en-US" dirty="0" smtClean="0"/>
              <a:t>(E, </a:t>
            </a:r>
            <a:r>
              <a:rPr lang="en-US" dirty="0"/>
              <a:t>a)) = ε -closure({3,8}) = B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Now, we must compute </a:t>
            </a:r>
            <a:r>
              <a:rPr lang="en-US" dirty="0" err="1" smtClean="0"/>
              <a:t>Dtran</a:t>
            </a:r>
            <a:r>
              <a:rPr lang="en-US" dirty="0" smtClean="0"/>
              <a:t>[E, </a:t>
            </a:r>
            <a:r>
              <a:rPr lang="en-US" dirty="0"/>
              <a:t>b].</a:t>
            </a:r>
          </a:p>
          <a:p>
            <a:pPr marL="640080" lvl="2" indent="0">
              <a:buNone/>
            </a:pPr>
            <a:r>
              <a:rPr lang="en-US" dirty="0" err="1" smtClean="0"/>
              <a:t>Dtran</a:t>
            </a:r>
            <a:r>
              <a:rPr lang="en-US" dirty="0" smtClean="0"/>
              <a:t>[E, </a:t>
            </a:r>
            <a:r>
              <a:rPr lang="en-US" dirty="0"/>
              <a:t>b] = ε -</a:t>
            </a:r>
            <a:r>
              <a:rPr lang="en-US" dirty="0" smtClean="0"/>
              <a:t>closure(</a:t>
            </a:r>
            <a:r>
              <a:rPr lang="en-US" dirty="0" err="1" smtClean="0"/>
              <a:t>rnove</a:t>
            </a:r>
            <a:r>
              <a:rPr lang="en-US" dirty="0" smtClean="0"/>
              <a:t>(E, </a:t>
            </a:r>
            <a:r>
              <a:rPr lang="en-US" dirty="0"/>
              <a:t>b)) = ε -closure({5}) = C</a:t>
            </a:r>
          </a:p>
          <a:p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5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pPr algn="ctr"/>
            <a:r>
              <a:rPr lang="en-US" b="1" dirty="0"/>
              <a:t>From NFA to DFA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20000" cy="4572000"/>
          </a:xfrm>
        </p:spPr>
        <p:txBody>
          <a:bodyPr>
            <a:normAutofit/>
          </a:bodyPr>
          <a:lstStyle/>
          <a:p>
            <a:r>
              <a:rPr lang="en-US" dirty="0"/>
              <a:t> Transition table </a:t>
            </a:r>
            <a:r>
              <a:rPr lang="en-US" dirty="0" err="1"/>
              <a:t>Dtran</a:t>
            </a:r>
            <a:r>
              <a:rPr lang="en-US" dirty="0"/>
              <a:t> for </a:t>
            </a:r>
            <a:r>
              <a:rPr lang="en-US" b="1" dirty="0"/>
              <a:t>DFA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326" y="2819400"/>
            <a:ext cx="7008674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765775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pPr algn="ctr"/>
            <a:r>
              <a:rPr lang="en-US" b="1" dirty="0"/>
              <a:t>From NFA to DFA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20000" cy="45720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b="1" dirty="0" smtClean="0"/>
              <a:t>DFA </a:t>
            </a:r>
            <a:r>
              <a:rPr lang="en-US" dirty="0" smtClean="0"/>
              <a:t>for</a:t>
            </a:r>
            <a:r>
              <a:rPr lang="en-US" b="1" dirty="0" smtClean="0"/>
              <a:t> (a | b)* </a:t>
            </a:r>
            <a:r>
              <a:rPr lang="en-US" b="1" dirty="0" err="1" smtClean="0"/>
              <a:t>abb</a:t>
            </a:r>
            <a:endParaRPr lang="en-US" b="1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701" y="2514600"/>
            <a:ext cx="5667499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846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Minimizing the Number of States of a DFA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543800" cy="4343400"/>
          </a:xfrm>
        </p:spPr>
        <p:txBody>
          <a:bodyPr>
            <a:normAutofit/>
          </a:bodyPr>
          <a:lstStyle/>
          <a:p>
            <a:r>
              <a:rPr lang="en-US" b="1" dirty="0"/>
              <a:t>Example </a:t>
            </a:r>
            <a:r>
              <a:rPr lang="en-US" b="1" dirty="0" smtClean="0"/>
              <a:t>3.40: (page 183) </a:t>
            </a:r>
            <a:r>
              <a:rPr lang="en-US" dirty="0" smtClean="0"/>
              <a:t>Let </a:t>
            </a:r>
            <a:r>
              <a:rPr lang="en-US" dirty="0"/>
              <a:t>us reconsider the </a:t>
            </a:r>
            <a:r>
              <a:rPr lang="en-US" dirty="0" smtClean="0"/>
              <a:t> previous </a:t>
            </a:r>
            <a:r>
              <a:rPr lang="en-US" b="1" dirty="0" smtClean="0"/>
              <a:t>DFA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</a:t>
            </a:r>
            <a:r>
              <a:rPr lang="en-US" dirty="0"/>
              <a:t>initial partition consists of the two </a:t>
            </a:r>
            <a:r>
              <a:rPr lang="en-US" dirty="0" smtClean="0"/>
              <a:t>groups:</a:t>
            </a:r>
          </a:p>
          <a:p>
            <a:pPr marL="68580" indent="0" algn="ctr">
              <a:buNone/>
            </a:pPr>
            <a:r>
              <a:rPr lang="en-US" b="1" dirty="0" smtClean="0"/>
              <a:t>{</a:t>
            </a:r>
            <a:r>
              <a:rPr lang="en-US" b="1" dirty="0"/>
              <a:t>A, B, C, D}{E</a:t>
            </a:r>
            <a:r>
              <a:rPr lang="en-US" b="1" dirty="0" smtClean="0"/>
              <a:t>}</a:t>
            </a:r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which </a:t>
            </a:r>
            <a:r>
              <a:rPr lang="en-US" dirty="0"/>
              <a:t>are respectively the </a:t>
            </a:r>
            <a:r>
              <a:rPr lang="en-US" dirty="0" err="1"/>
              <a:t>nonac</a:t>
            </a:r>
            <a:r>
              <a:rPr lang="en-US" dirty="0"/>
              <a:t>- </a:t>
            </a:r>
            <a:r>
              <a:rPr lang="en-US" dirty="0" err="1"/>
              <a:t>cepting</a:t>
            </a:r>
            <a:r>
              <a:rPr lang="en-US" dirty="0"/>
              <a:t> states and the accepting states.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group </a:t>
            </a:r>
            <a:r>
              <a:rPr lang="en-US" b="1" dirty="0"/>
              <a:t>{E}</a:t>
            </a:r>
            <a:r>
              <a:rPr lang="en-US" dirty="0"/>
              <a:t> cannot be split, because it has only one </a:t>
            </a:r>
            <a:r>
              <a:rPr lang="en-US" dirty="0" smtClean="0"/>
              <a:t>state</a:t>
            </a:r>
          </a:p>
          <a:p>
            <a:r>
              <a:rPr lang="en-US" dirty="0" smtClean="0"/>
              <a:t>The </a:t>
            </a:r>
            <a:r>
              <a:rPr lang="en-US" dirty="0"/>
              <a:t>other group </a:t>
            </a:r>
            <a:r>
              <a:rPr lang="en-US" b="1" dirty="0"/>
              <a:t>{A, B, C, D} </a:t>
            </a:r>
            <a:r>
              <a:rPr lang="en-US" dirty="0"/>
              <a:t>can be split, so we must consider the effect of each input symbol.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Minimizing the Number of States of a DFA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543800" cy="4114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 input a, each of these states goes to state B, so there is no way to distinguish these states using strings that begin with a. </a:t>
            </a:r>
          </a:p>
          <a:p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/>
              <a:t>input b, states A, B, and C go to members of group </a:t>
            </a:r>
            <a:r>
              <a:rPr lang="en-US" b="1" dirty="0"/>
              <a:t>{A, B, C, D}</a:t>
            </a:r>
            <a:r>
              <a:rPr lang="en-US" dirty="0"/>
              <a:t>, while state D goes to E, a member of another group. </a:t>
            </a:r>
            <a:r>
              <a:rPr lang="en-US" dirty="0" smtClean="0"/>
              <a:t>So, </a:t>
            </a:r>
            <a:r>
              <a:rPr lang="en-US" b="1" dirty="0" smtClean="0"/>
              <a:t>group{A</a:t>
            </a:r>
            <a:r>
              <a:rPr lang="en-US" b="1" dirty="0"/>
              <a:t>, B, C, D} </a:t>
            </a:r>
            <a:r>
              <a:rPr lang="en-US" dirty="0" smtClean="0"/>
              <a:t>could be </a:t>
            </a:r>
            <a:r>
              <a:rPr lang="en-US" dirty="0"/>
              <a:t>split into </a:t>
            </a:r>
            <a:r>
              <a:rPr lang="en-US" b="1" dirty="0"/>
              <a:t>{A, B, C}{D</a:t>
            </a:r>
            <a:r>
              <a:rPr lang="en-US" b="1" dirty="0" smtClean="0"/>
              <a:t>}</a:t>
            </a:r>
            <a:r>
              <a:rPr lang="en-US" dirty="0" smtClean="0"/>
              <a:t>. 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We have now for </a:t>
            </a:r>
            <a:r>
              <a:rPr lang="en-US" dirty="0"/>
              <a:t>this round </a:t>
            </a:r>
            <a:r>
              <a:rPr lang="en-US" dirty="0" smtClean="0"/>
              <a:t>the groups</a:t>
            </a:r>
          </a:p>
          <a:p>
            <a:pPr marL="68580" indent="0" algn="ctr">
              <a:buNone/>
            </a:pPr>
            <a:r>
              <a:rPr lang="en-US" dirty="0" smtClean="0"/>
              <a:t> </a:t>
            </a:r>
            <a:r>
              <a:rPr lang="en-US" b="1" dirty="0"/>
              <a:t>{A, B, C){D){E</a:t>
            </a:r>
            <a:r>
              <a:rPr lang="en-US" b="1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Minimizing the Number of States of a DFA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543800" cy="4114800"/>
          </a:xfrm>
        </p:spPr>
        <p:txBody>
          <a:bodyPr>
            <a:normAutofit/>
          </a:bodyPr>
          <a:lstStyle/>
          <a:p>
            <a:r>
              <a:rPr lang="en-US" dirty="0"/>
              <a:t>In the next round, we can split </a:t>
            </a:r>
            <a:r>
              <a:rPr lang="en-US" b="1" dirty="0"/>
              <a:t>{A, B, C}</a:t>
            </a:r>
            <a:r>
              <a:rPr lang="en-US" dirty="0"/>
              <a:t> into </a:t>
            </a:r>
            <a:r>
              <a:rPr lang="en-US" b="1" dirty="0"/>
              <a:t>{A, C}{B}</a:t>
            </a:r>
            <a:r>
              <a:rPr lang="en-US" dirty="0"/>
              <a:t>, since A and C each go to a member of </a:t>
            </a:r>
            <a:r>
              <a:rPr lang="en-US" b="1" dirty="0"/>
              <a:t>{A, B, </a:t>
            </a:r>
            <a:r>
              <a:rPr lang="en-US" b="1" dirty="0" smtClean="0"/>
              <a:t>C} </a:t>
            </a:r>
            <a:r>
              <a:rPr lang="en-US" dirty="0"/>
              <a:t>on input b, while B goes to a member of another group, </a:t>
            </a:r>
            <a:r>
              <a:rPr lang="en-US" b="1" dirty="0"/>
              <a:t>{D</a:t>
            </a:r>
            <a:r>
              <a:rPr lang="en-US" b="1" dirty="0" smtClean="0"/>
              <a:t>}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/>
              <a:t> we cannot split the one remaining group with more than one state, since A and C each go to the same state (and therefore to the same group) on each input.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Minimizing the Number of States of a DFA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5438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The minimum state </a:t>
            </a:r>
            <a:r>
              <a:rPr lang="en-US" b="1" dirty="0" smtClean="0"/>
              <a:t>DFA</a:t>
            </a:r>
            <a:r>
              <a:rPr lang="en-US" dirty="0" smtClean="0"/>
              <a:t> will be: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81200" y="4343400"/>
            <a:ext cx="6096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33600" y="44151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3581400" y="4343400"/>
            <a:ext cx="6096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33800" y="44151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10" name="Oval 9"/>
          <p:cNvSpPr/>
          <p:nvPr/>
        </p:nvSpPr>
        <p:spPr>
          <a:xfrm>
            <a:off x="5181600" y="4343400"/>
            <a:ext cx="6096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0" y="44151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endParaRPr lang="en-US" sz="2400" b="1" dirty="0"/>
          </a:p>
        </p:txBody>
      </p:sp>
      <p:sp>
        <p:nvSpPr>
          <p:cNvPr id="12" name="Oval 11"/>
          <p:cNvSpPr/>
          <p:nvPr/>
        </p:nvSpPr>
        <p:spPr>
          <a:xfrm>
            <a:off x="6781800" y="4343400"/>
            <a:ext cx="6096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934200" y="44151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6858000" y="4415135"/>
            <a:ext cx="457200" cy="46166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endCxn id="5" idx="2"/>
          </p:cNvCxnSpPr>
          <p:nvPr/>
        </p:nvCxnSpPr>
        <p:spPr>
          <a:xfrm>
            <a:off x="1295400" y="4648200"/>
            <a:ext cx="685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2"/>
          </p:cNvCxnSpPr>
          <p:nvPr/>
        </p:nvCxnSpPr>
        <p:spPr>
          <a:xfrm>
            <a:off x="2590800" y="4648200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191000" y="4648200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791200" y="4648200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10" idx="0"/>
            <a:endCxn id="8" idx="0"/>
          </p:cNvCxnSpPr>
          <p:nvPr/>
        </p:nvCxnSpPr>
        <p:spPr>
          <a:xfrm rot="16200000" flipV="1">
            <a:off x="4686300" y="3543300"/>
            <a:ext cx="12700" cy="1600200"/>
          </a:xfrm>
          <a:prstGeom prst="curvedConnector3">
            <a:avLst>
              <a:gd name="adj1" fmla="val 2781819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12" idx="0"/>
            <a:endCxn id="8" idx="0"/>
          </p:cNvCxnSpPr>
          <p:nvPr/>
        </p:nvCxnSpPr>
        <p:spPr>
          <a:xfrm rot="16200000" flipV="1">
            <a:off x="5486400" y="2743200"/>
            <a:ext cx="12700" cy="3200400"/>
          </a:xfrm>
          <a:prstGeom prst="curvedConnector3">
            <a:avLst>
              <a:gd name="adj1" fmla="val 6381819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95600" y="4191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572000" y="3657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334000" y="32120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cxnSp>
        <p:nvCxnSpPr>
          <p:cNvPr id="32" name="Curved Connector 31"/>
          <p:cNvCxnSpPr>
            <a:stCxn id="5" idx="5"/>
            <a:endCxn id="5" idx="3"/>
          </p:cNvCxnSpPr>
          <p:nvPr/>
        </p:nvCxnSpPr>
        <p:spPr>
          <a:xfrm rot="5400000">
            <a:off x="2286000" y="4648200"/>
            <a:ext cx="12700" cy="431052"/>
          </a:xfrm>
          <a:prstGeom prst="curvedConnector3">
            <a:avLst>
              <a:gd name="adj1" fmla="val 392113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133600" y="53456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43" name="Curved Connector 42"/>
          <p:cNvCxnSpPr/>
          <p:nvPr/>
        </p:nvCxnSpPr>
        <p:spPr>
          <a:xfrm rot="5400000">
            <a:off x="3886200" y="4648200"/>
            <a:ext cx="12700" cy="431052"/>
          </a:xfrm>
          <a:prstGeom prst="curvedConnector3">
            <a:avLst>
              <a:gd name="adj1" fmla="val 392113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733800" y="53456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495800" y="4267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6019800" y="4267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53" name="Curved Connector 52"/>
          <p:cNvCxnSpPr>
            <a:stCxn id="12" idx="0"/>
            <a:endCxn id="5" idx="0"/>
          </p:cNvCxnSpPr>
          <p:nvPr/>
        </p:nvCxnSpPr>
        <p:spPr>
          <a:xfrm rot="16200000" flipV="1">
            <a:off x="4686300" y="1943100"/>
            <a:ext cx="12700" cy="4800600"/>
          </a:xfrm>
          <a:prstGeom prst="curvedConnector3">
            <a:avLst>
              <a:gd name="adj1" fmla="val 10418181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495800" y="2667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8358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Defining a Lexical </a:t>
            </a:r>
            <a:r>
              <a:rPr lang="en-US" b="1" dirty="0" smtClean="0"/>
              <a:t>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391400" cy="4114800"/>
          </a:xfrm>
        </p:spPr>
        <p:txBody>
          <a:bodyPr/>
          <a:lstStyle/>
          <a:p>
            <a:r>
              <a:rPr lang="en-US" dirty="0" smtClean="0"/>
              <a:t>Define </a:t>
            </a:r>
            <a:r>
              <a:rPr lang="en-US" dirty="0"/>
              <a:t>a set of tokens. </a:t>
            </a:r>
          </a:p>
          <a:p>
            <a:r>
              <a:rPr lang="en-US" dirty="0" smtClean="0"/>
              <a:t>Define </a:t>
            </a:r>
            <a:r>
              <a:rPr lang="en-US" dirty="0"/>
              <a:t>the set of lexemes associated with each token. </a:t>
            </a:r>
            <a:endParaRPr lang="en-US" dirty="0" smtClean="0"/>
          </a:p>
          <a:p>
            <a:r>
              <a:rPr lang="en-US" dirty="0" smtClean="0"/>
              <a:t>Define </a:t>
            </a:r>
            <a:r>
              <a:rPr lang="en-US" dirty="0"/>
              <a:t>an algorithm for resolving conflicts that arise in the lexemes</a:t>
            </a:r>
            <a:r>
              <a:rPr lang="en-US" dirty="0" smtClean="0"/>
              <a:t>.</a:t>
            </a:r>
          </a:p>
          <a:p>
            <a:r>
              <a:rPr lang="en-US" dirty="0"/>
              <a:t>It </a:t>
            </a:r>
            <a:r>
              <a:rPr lang="en-US" altLang="en-US" dirty="0"/>
              <a:t>often consumes a surprising amount of the compiler’s total execution </a:t>
            </a:r>
            <a:r>
              <a:rPr lang="en-US" altLang="en-US" dirty="0" smtClean="0"/>
              <a:t>time.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6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Minimizing the Number of States of a DFA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5438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The transition table of minimum state </a:t>
            </a:r>
            <a:r>
              <a:rPr lang="en-US" b="1" dirty="0" smtClean="0"/>
              <a:t>DFA</a:t>
            </a:r>
            <a:r>
              <a:rPr lang="en-US" dirty="0" smtClean="0"/>
              <a:t> will be: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7" y="3012731"/>
            <a:ext cx="3243263" cy="2854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741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Choosing Tokens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543800" cy="4343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What Tokens are Useful Here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pPr marL="68580" indent="0">
              <a:buNone/>
            </a:pPr>
            <a:r>
              <a:rPr lang="en-US" dirty="0" smtClean="0"/>
              <a:t>	for 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k = 0; k &lt; </a:t>
            </a:r>
            <a:r>
              <a:rPr lang="en-US" dirty="0" err="1"/>
              <a:t>myArray</a:t>
            </a:r>
            <a:r>
              <a:rPr lang="en-US" dirty="0"/>
              <a:t>[5]; ++k) {    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k &lt;&lt; </a:t>
            </a:r>
            <a:r>
              <a:rPr lang="en-US" dirty="0" err="1"/>
              <a:t>endl</a:t>
            </a:r>
            <a:r>
              <a:rPr lang="en-US" dirty="0"/>
              <a:t>; </a:t>
            </a:r>
            <a:r>
              <a:rPr lang="en-US" dirty="0" smtClean="0"/>
              <a:t>}</a:t>
            </a:r>
          </a:p>
          <a:p>
            <a:pPr marL="68580" indent="0">
              <a:buNone/>
            </a:pPr>
            <a:r>
              <a:rPr lang="en-US" dirty="0" smtClean="0"/>
              <a:t>	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b="1" dirty="0" smtClean="0"/>
              <a:t> For             		{ </a:t>
            </a:r>
          </a:p>
          <a:p>
            <a:pPr marL="6858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 </a:t>
            </a:r>
            <a:r>
              <a:rPr lang="en-US" b="1" dirty="0" err="1" smtClean="0"/>
              <a:t>IntConstant</a:t>
            </a:r>
            <a:r>
              <a:rPr lang="en-US" b="1" dirty="0" smtClean="0"/>
              <a:t>   	 	} </a:t>
            </a:r>
          </a:p>
          <a:p>
            <a:pPr marL="68580" indent="0">
              <a:buNone/>
            </a:pPr>
            <a:r>
              <a:rPr lang="en-US" b="1" dirty="0"/>
              <a:t>	 </a:t>
            </a:r>
            <a:r>
              <a:rPr lang="en-US" b="1" dirty="0" err="1" smtClean="0"/>
              <a:t>Int</a:t>
            </a:r>
            <a:r>
              <a:rPr lang="en-US" b="1" dirty="0" smtClean="0"/>
              <a:t>             		&lt;&lt; </a:t>
            </a:r>
          </a:p>
          <a:p>
            <a:pPr marL="6858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 Identifier      		; </a:t>
            </a:r>
          </a:p>
          <a:p>
            <a:pPr marL="6858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=                 		&lt; </a:t>
            </a:r>
          </a:p>
          <a:p>
            <a:pPr marL="6858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(                 		[</a:t>
            </a:r>
          </a:p>
          <a:p>
            <a:pPr marL="6858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 </a:t>
            </a:r>
            <a:r>
              <a:rPr lang="en-US" b="1" dirty="0"/>
              <a:t>)                 </a:t>
            </a:r>
            <a:r>
              <a:rPr lang="en-US" b="1" dirty="0" smtClean="0"/>
              <a:t>		] </a:t>
            </a:r>
          </a:p>
          <a:p>
            <a:pPr marL="6858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++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9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Choosing Good </a:t>
            </a:r>
            <a:r>
              <a:rPr lang="en-US" b="1" dirty="0" smtClean="0"/>
              <a:t>Tokens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391400" cy="4191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Give </a:t>
            </a:r>
            <a:r>
              <a:rPr lang="en-US" dirty="0"/>
              <a:t>keywords their own tokens. </a:t>
            </a:r>
          </a:p>
          <a:p>
            <a:r>
              <a:rPr lang="en-US" dirty="0" smtClean="0"/>
              <a:t>Give </a:t>
            </a:r>
            <a:r>
              <a:rPr lang="en-US" dirty="0"/>
              <a:t>different </a:t>
            </a:r>
            <a:r>
              <a:rPr lang="en-US" dirty="0" smtClean="0"/>
              <a:t>operators and punctuation </a:t>
            </a:r>
            <a:r>
              <a:rPr lang="en-US" dirty="0"/>
              <a:t>symbols their own tokens. </a:t>
            </a:r>
          </a:p>
          <a:p>
            <a:r>
              <a:rPr lang="en-US" dirty="0" smtClean="0"/>
              <a:t>Discard </a:t>
            </a:r>
            <a:r>
              <a:rPr lang="en-US" dirty="0"/>
              <a:t>irrelevant information (whitespace, comments)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2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027664"/>
            <a:ext cx="7772400" cy="49633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3200" b="1" dirty="0" smtClean="0"/>
              <a:t>Tokens in Programming Languages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14400" y="1981200"/>
            <a:ext cx="7338508" cy="4156229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/>
              <a:t>Operators &amp; Punctuation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+ - * / ( ) { } [ ] ; : :: &lt; &lt;= == = != !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Each of these is a distinct lexical class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/>
              <a:t>Keywords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if  while  for  </a:t>
            </a:r>
            <a:r>
              <a:rPr lang="en-US" altLang="en-US" sz="2000" dirty="0" err="1" smtClean="0"/>
              <a:t>goto</a:t>
            </a:r>
            <a:r>
              <a:rPr lang="en-US" altLang="en-US" sz="2000" dirty="0" smtClean="0"/>
              <a:t>  return  switch  void 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Each of these is also a distinct lexical class (</a:t>
            </a:r>
            <a:r>
              <a:rPr lang="en-US" altLang="en-US" sz="2000" i="1" dirty="0" smtClean="0"/>
              <a:t>not</a:t>
            </a:r>
            <a:r>
              <a:rPr lang="en-US" altLang="en-US" sz="2000" dirty="0" smtClean="0"/>
              <a:t> a string)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/>
              <a:t>Identifiers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A </a:t>
            </a:r>
            <a:r>
              <a:rPr lang="en-US" altLang="en-US" sz="2000" dirty="0" err="1" smtClean="0"/>
              <a:t>signle</a:t>
            </a:r>
            <a:r>
              <a:rPr lang="en-US" altLang="en-US" sz="2000" dirty="0" smtClean="0"/>
              <a:t> ID lexical class, but parameterized by </a:t>
            </a:r>
            <a:r>
              <a:rPr lang="en-US" altLang="en-US" sz="2000" b="1" dirty="0" smtClean="0"/>
              <a:t>actual id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/>
              <a:t>Integer constants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A single INT lexical class, but parameterized by </a:t>
            </a:r>
            <a:r>
              <a:rPr lang="en-US" altLang="en-US" sz="2000" b="1" dirty="0" err="1" smtClean="0"/>
              <a:t>int</a:t>
            </a:r>
            <a:r>
              <a:rPr lang="en-US" altLang="en-US" sz="2000" b="1" dirty="0" smtClean="0"/>
              <a:t> value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/>
              <a:t>Other constants, etc.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3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1156</TotalTime>
  <Words>2323</Words>
  <Application>Microsoft Office PowerPoint</Application>
  <PresentationFormat>On-screen Show (4:3)</PresentationFormat>
  <Paragraphs>418</Paragraphs>
  <Slides>60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Austin</vt:lpstr>
      <vt:lpstr>Compilers </vt:lpstr>
      <vt:lpstr>Lexical Analysis</vt:lpstr>
      <vt:lpstr>Lexemes vs Tokens</vt:lpstr>
      <vt:lpstr>Goals of Lexical Analysis (Scanner)</vt:lpstr>
      <vt:lpstr>Challenges in Lexical Analysis</vt:lpstr>
      <vt:lpstr>Defining a Lexical Analysis</vt:lpstr>
      <vt:lpstr>Choosing Tokens</vt:lpstr>
      <vt:lpstr>Choosing Good Tokens</vt:lpstr>
      <vt:lpstr>Tokens in Programming Languages</vt:lpstr>
      <vt:lpstr>Defining Sets of Strings</vt:lpstr>
      <vt:lpstr>String Terminology</vt:lpstr>
      <vt:lpstr>Languages</vt:lpstr>
      <vt:lpstr>Regular Languages</vt:lpstr>
      <vt:lpstr>Operations on Regular Expressions</vt:lpstr>
      <vt:lpstr>Example</vt:lpstr>
      <vt:lpstr>Example</vt:lpstr>
      <vt:lpstr>Abbreviations</vt:lpstr>
      <vt:lpstr>More Examples</vt:lpstr>
      <vt:lpstr>Regular Definitions</vt:lpstr>
      <vt:lpstr>Regular Definitions</vt:lpstr>
      <vt:lpstr>More Examples</vt:lpstr>
      <vt:lpstr>More Examples</vt:lpstr>
      <vt:lpstr>More Examples</vt:lpstr>
      <vt:lpstr>Implementing Regular Expressions</vt:lpstr>
      <vt:lpstr>Finite State Automaton</vt:lpstr>
      <vt:lpstr>Finite State Automaton</vt:lpstr>
      <vt:lpstr>Example: FSA for “cat”</vt:lpstr>
      <vt:lpstr>A Simple FSA</vt:lpstr>
      <vt:lpstr>A Simple FSA</vt:lpstr>
      <vt:lpstr>A Simple FSA</vt:lpstr>
      <vt:lpstr>A Simple FSA</vt:lpstr>
      <vt:lpstr>A Simple FSA</vt:lpstr>
      <vt:lpstr>A Simple FSA</vt:lpstr>
      <vt:lpstr>A Simple FSA</vt:lpstr>
      <vt:lpstr>Example</vt:lpstr>
      <vt:lpstr>Transition Tables </vt:lpstr>
      <vt:lpstr>Transition Tables </vt:lpstr>
      <vt:lpstr>Acceptance of Input Strings by Automata</vt:lpstr>
      <vt:lpstr>From Regular Expressions to NFAs</vt:lpstr>
      <vt:lpstr>Base Cases</vt:lpstr>
      <vt:lpstr>Construction for  st</vt:lpstr>
      <vt:lpstr>Construction for s|t</vt:lpstr>
      <vt:lpstr>Construction for s*</vt:lpstr>
      <vt:lpstr>Example</vt:lpstr>
      <vt:lpstr>Example</vt:lpstr>
      <vt:lpstr>Example</vt:lpstr>
      <vt:lpstr>Speeding Up The Scanner</vt:lpstr>
      <vt:lpstr>From NFA to DFA</vt:lpstr>
      <vt:lpstr>From NFA to DFA</vt:lpstr>
      <vt:lpstr>From NFA to DFA</vt:lpstr>
      <vt:lpstr>From NFA to DFA</vt:lpstr>
      <vt:lpstr>From NFA to DFA</vt:lpstr>
      <vt:lpstr>From NFA to DFA</vt:lpstr>
      <vt:lpstr>From NFA to DFA</vt:lpstr>
      <vt:lpstr>From NFA to DFA</vt:lpstr>
      <vt:lpstr>Minimizing the Number of States of a DFA </vt:lpstr>
      <vt:lpstr>Minimizing the Number of States of a DFA </vt:lpstr>
      <vt:lpstr>Minimizing the Number of States of a DFA </vt:lpstr>
      <vt:lpstr>Minimizing the Number of States of a DFA </vt:lpstr>
      <vt:lpstr>Minimizing the Number of States of a DFA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ALi</cp:lastModifiedBy>
  <cp:revision>172</cp:revision>
  <dcterms:created xsi:type="dcterms:W3CDTF">2006-08-16T00:00:00Z</dcterms:created>
  <dcterms:modified xsi:type="dcterms:W3CDTF">2016-02-24T09:03:14Z</dcterms:modified>
</cp:coreProperties>
</file>